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39" r:id="rId6"/>
    <p:sldMasterId id="2147483752" r:id="rId7"/>
    <p:sldMasterId id="2147483765" r:id="rId8"/>
    <p:sldMasterId id="2147483778" r:id="rId9"/>
    <p:sldMasterId id="2147483791" r:id="rId10"/>
    <p:sldMasterId id="2147483804" r:id="rId11"/>
    <p:sldMasterId id="2147483817" r:id="rId12"/>
    <p:sldMasterId id="2147483830" r:id="rId13"/>
    <p:sldMasterId id="2147483843" r:id="rId14"/>
    <p:sldMasterId id="2147483856" r:id="rId15"/>
    <p:sldMasterId id="2147483869" r:id="rId16"/>
  </p:sldMasterIdLst>
  <p:notesMasterIdLst>
    <p:notesMasterId r:id="rId53"/>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93" r:id="rId47"/>
    <p:sldId id="286" r:id="rId48"/>
    <p:sldId id="289" r:id="rId49"/>
    <p:sldId id="290" r:id="rId50"/>
    <p:sldId id="291" r:id="rId51"/>
    <p:sldId id="292" r:id="rId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64" autoAdjust="0"/>
    <p:restoredTop sz="94660"/>
  </p:normalViewPr>
  <p:slideViewPr>
    <p:cSldViewPr snapToGrid="0">
      <p:cViewPr varScale="1">
        <p:scale>
          <a:sx n="53" d="100"/>
          <a:sy n="53" d="100"/>
        </p:scale>
        <p:origin x="84" y="1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0"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de-DE" sz="4400" b="0" strike="noStrike" spc="-1">
                <a:latin typeface="Arial"/>
              </a:rPr>
              <a:t>Folie mittels Klicken verschieben</a:t>
            </a:r>
          </a:p>
        </p:txBody>
      </p:sp>
      <p:sp>
        <p:nvSpPr>
          <p:cNvPr id="871" name="PlaceHolder 2"/>
          <p:cNvSpPr>
            <a:spLocks noGrp="1"/>
          </p:cNvSpPr>
          <p:nvPr>
            <p:ph type="body"/>
          </p:nvPr>
        </p:nvSpPr>
        <p:spPr>
          <a:xfrm>
            <a:off x="756000" y="5078520"/>
            <a:ext cx="6047640" cy="4811040"/>
          </a:xfrm>
          <a:prstGeom prst="rect">
            <a:avLst/>
          </a:prstGeom>
        </p:spPr>
        <p:txBody>
          <a:bodyPr lIns="0" tIns="0" rIns="0" bIns="0">
            <a:noAutofit/>
          </a:bodyPr>
          <a:lstStyle/>
          <a:p>
            <a:r>
              <a:rPr lang="de-DE" sz="2000" b="0" strike="noStrike" spc="-1">
                <a:latin typeface="Arial"/>
              </a:rPr>
              <a:t>Format der Notizen mittels Klicken bearbeiten</a:t>
            </a:r>
          </a:p>
        </p:txBody>
      </p:sp>
      <p:sp>
        <p:nvSpPr>
          <p:cNvPr id="872" name="PlaceHolder 3"/>
          <p:cNvSpPr>
            <a:spLocks noGrp="1"/>
          </p:cNvSpPr>
          <p:nvPr>
            <p:ph type="hdr"/>
          </p:nvPr>
        </p:nvSpPr>
        <p:spPr>
          <a:xfrm>
            <a:off x="0" y="0"/>
            <a:ext cx="3280680" cy="534240"/>
          </a:xfrm>
          <a:prstGeom prst="rect">
            <a:avLst/>
          </a:prstGeom>
        </p:spPr>
        <p:txBody>
          <a:bodyPr lIns="0" tIns="0" rIns="0" bIns="0">
            <a:noAutofit/>
          </a:bodyPr>
          <a:lstStyle/>
          <a:p>
            <a:r>
              <a:rPr lang="de-DE" sz="1400" b="0" strike="noStrike" spc="-1">
                <a:latin typeface="Times New Roman"/>
              </a:rPr>
              <a:t>&lt;Kopfzeile&gt;</a:t>
            </a:r>
          </a:p>
        </p:txBody>
      </p:sp>
      <p:sp>
        <p:nvSpPr>
          <p:cNvPr id="873"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de-DE" sz="1400" b="0" strike="noStrike" spc="-1">
                <a:latin typeface="Times New Roman"/>
              </a:rPr>
              <a:t>&lt;Datum/Uhrzeit&gt;</a:t>
            </a:r>
          </a:p>
        </p:txBody>
      </p:sp>
      <p:sp>
        <p:nvSpPr>
          <p:cNvPr id="874" name="PlaceHolder 5"/>
          <p:cNvSpPr>
            <a:spLocks noGrp="1"/>
          </p:cNvSpPr>
          <p:nvPr>
            <p:ph type="ftr"/>
          </p:nvPr>
        </p:nvSpPr>
        <p:spPr>
          <a:xfrm>
            <a:off x="0" y="10157400"/>
            <a:ext cx="3280680" cy="534240"/>
          </a:xfrm>
          <a:prstGeom prst="rect">
            <a:avLst/>
          </a:prstGeom>
        </p:spPr>
        <p:txBody>
          <a:bodyPr lIns="0" tIns="0" rIns="0" bIns="0" anchor="b">
            <a:noAutofit/>
          </a:bodyPr>
          <a:lstStyle/>
          <a:p>
            <a:r>
              <a:rPr lang="de-DE" sz="1400" b="0" strike="noStrike" spc="-1">
                <a:latin typeface="Times New Roman"/>
              </a:rPr>
              <a:t>&lt;Fußzeile&gt;</a:t>
            </a:r>
          </a:p>
        </p:txBody>
      </p:sp>
      <p:sp>
        <p:nvSpPr>
          <p:cNvPr id="875"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A8494841-0091-4520-A299-CF2A078192C9}" type="slidenum">
              <a:rPr lang="de-DE" sz="1400" b="0" strike="noStrike" spc="-1">
                <a:latin typeface="Times New Roman"/>
              </a:rPr>
              <a:t>‹Nr.›</a:t>
            </a:fld>
            <a:endParaRPr lang="de-D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PlaceHolder 1"/>
          <p:cNvSpPr>
            <a:spLocks noGrp="1" noRot="1" noChangeAspect="1"/>
          </p:cNvSpPr>
          <p:nvPr>
            <p:ph type="sldImg"/>
          </p:nvPr>
        </p:nvSpPr>
        <p:spPr>
          <a:xfrm>
            <a:off x="381000" y="685800"/>
            <a:ext cx="6094413" cy="3427413"/>
          </a:xfrm>
          <a:prstGeom prst="rect">
            <a:avLst/>
          </a:prstGeom>
        </p:spPr>
      </p:sp>
      <p:sp>
        <p:nvSpPr>
          <p:cNvPr id="1029"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0"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CCB4A72-1B5D-4484-A939-8A83BB8B702F}" type="slidenum">
              <a:rPr lang="de-DE" sz="1200" b="0" strike="noStrike" spc="-1">
                <a:solidFill>
                  <a:srgbClr val="000000"/>
                </a:solidFill>
                <a:latin typeface="Times New Roman"/>
                <a:ea typeface="+mn-ea"/>
              </a:rPr>
              <a:t>1</a:t>
            </a:fld>
            <a:endParaRPr lang="de-DE" sz="12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31</a:t>
            </a:fld>
            <a:endParaRPr lang="de-DE" sz="1200" b="0" strike="noStrike" spc="-1">
              <a:latin typeface="Arial"/>
            </a:endParaRPr>
          </a:p>
        </p:txBody>
      </p:sp>
    </p:spTree>
    <p:extLst>
      <p:ext uri="{BB962C8B-B14F-4D97-AF65-F5344CB8AC3E}">
        <p14:creationId xmlns:p14="http://schemas.microsoft.com/office/powerpoint/2010/main" val="27053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PlaceHolder 1"/>
          <p:cNvSpPr>
            <a:spLocks noGrp="1" noRot="1" noChangeAspect="1"/>
          </p:cNvSpPr>
          <p:nvPr>
            <p:ph type="sldImg"/>
          </p:nvPr>
        </p:nvSpPr>
        <p:spPr>
          <a:xfrm>
            <a:off x="381000" y="685800"/>
            <a:ext cx="6094413" cy="3427413"/>
          </a:xfrm>
          <a:prstGeom prst="rect">
            <a:avLst/>
          </a:prstGeom>
        </p:spPr>
      </p:sp>
      <p:sp>
        <p:nvSpPr>
          <p:cNvPr id="1032"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3"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9B8654F-2795-4951-BF5D-1259892D7419}" type="slidenum">
              <a:rPr lang="de-DE" sz="1200" b="0" strike="noStrike" spc="-1">
                <a:solidFill>
                  <a:srgbClr val="000000"/>
                </a:solidFill>
                <a:latin typeface="Times New Roman"/>
                <a:ea typeface="+mn-ea"/>
              </a:rPr>
              <a:t>3</a:t>
            </a:fld>
            <a:endParaRPr lang="de-DE"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PlaceHolder 1"/>
          <p:cNvSpPr>
            <a:spLocks noGrp="1" noRot="1" noChangeAspect="1"/>
          </p:cNvSpPr>
          <p:nvPr>
            <p:ph type="sldImg"/>
          </p:nvPr>
        </p:nvSpPr>
        <p:spPr>
          <a:xfrm>
            <a:off x="381000" y="685800"/>
            <a:ext cx="6094413" cy="3427413"/>
          </a:xfrm>
          <a:prstGeom prst="rect">
            <a:avLst/>
          </a:prstGeom>
        </p:spPr>
      </p:sp>
      <p:sp>
        <p:nvSpPr>
          <p:cNvPr id="1035"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6"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97DB23D8-AB5A-432A-AD23-23082AECE5E8}" type="slidenum">
              <a:rPr lang="de-DE" sz="1200" b="0" strike="noStrike" spc="-1">
                <a:solidFill>
                  <a:srgbClr val="000000"/>
                </a:solidFill>
                <a:latin typeface="Times New Roman"/>
                <a:ea typeface="+mn-ea"/>
              </a:rPr>
              <a:t>5</a:t>
            </a:fld>
            <a:endParaRPr lang="de-DE" sz="12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PlaceHolder 1"/>
          <p:cNvSpPr>
            <a:spLocks noGrp="1" noRot="1" noChangeAspect="1"/>
          </p:cNvSpPr>
          <p:nvPr>
            <p:ph type="sldImg"/>
          </p:nvPr>
        </p:nvSpPr>
        <p:spPr>
          <a:xfrm>
            <a:off x="381000" y="685800"/>
            <a:ext cx="6094413" cy="3427413"/>
          </a:xfrm>
          <a:prstGeom prst="rect">
            <a:avLst/>
          </a:prstGeom>
        </p:spPr>
      </p:sp>
      <p:sp>
        <p:nvSpPr>
          <p:cNvPr id="1038"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39"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DE77186-E7A1-4663-969A-70E495482478}" type="slidenum">
              <a:rPr lang="de-DE" sz="1200" b="0" strike="noStrike" spc="-1">
                <a:solidFill>
                  <a:srgbClr val="000000"/>
                </a:solidFill>
                <a:latin typeface="Times New Roman"/>
                <a:ea typeface="+mn-ea"/>
              </a:rPr>
              <a:t>8</a:t>
            </a:fld>
            <a:endParaRPr lang="de-DE" sz="12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PlaceHolder 1"/>
          <p:cNvSpPr>
            <a:spLocks noGrp="1" noRot="1" noChangeAspect="1"/>
          </p:cNvSpPr>
          <p:nvPr>
            <p:ph type="sldImg"/>
          </p:nvPr>
        </p:nvSpPr>
        <p:spPr>
          <a:xfrm>
            <a:off x="381000" y="685800"/>
            <a:ext cx="6094413" cy="3427413"/>
          </a:xfrm>
          <a:prstGeom prst="rect">
            <a:avLst/>
          </a:prstGeom>
        </p:spPr>
      </p:sp>
      <p:sp>
        <p:nvSpPr>
          <p:cNvPr id="1041"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2"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38E49DA2-8A7F-4C9F-B6B8-9C8891CA7DFC}" type="slidenum">
              <a:rPr lang="de-DE" sz="1200" b="0" strike="noStrike" spc="-1">
                <a:solidFill>
                  <a:srgbClr val="000000"/>
                </a:solidFill>
                <a:latin typeface="Times New Roman"/>
                <a:ea typeface="+mn-ea"/>
              </a:rPr>
              <a:t>10</a:t>
            </a:fld>
            <a:endParaRPr lang="de-DE" sz="12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PlaceHolder 1"/>
          <p:cNvSpPr>
            <a:spLocks noGrp="1" noRot="1" noChangeAspect="1"/>
          </p:cNvSpPr>
          <p:nvPr>
            <p:ph type="sldImg"/>
          </p:nvPr>
        </p:nvSpPr>
        <p:spPr>
          <a:xfrm>
            <a:off x="380880" y="685800"/>
            <a:ext cx="6094080" cy="3427200"/>
          </a:xfrm>
          <a:prstGeom prst="rect">
            <a:avLst/>
          </a:prstGeom>
        </p:spPr>
      </p:sp>
      <p:sp>
        <p:nvSpPr>
          <p:cNvPr id="1044"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5"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740E14B-55F6-4C14-9E91-8B1CFEC36B87}" type="slidenum">
              <a:rPr lang="de-DE" sz="1200" b="0" strike="noStrike" spc="-1">
                <a:solidFill>
                  <a:srgbClr val="000000"/>
                </a:solidFill>
                <a:latin typeface="Times New Roman"/>
                <a:ea typeface="+mn-ea"/>
              </a:rPr>
              <a:t>14</a:t>
            </a:fld>
            <a:endParaRPr lang="de-DE" sz="12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PlaceHolder 1"/>
          <p:cNvSpPr>
            <a:spLocks noGrp="1" noRot="1" noChangeAspect="1"/>
          </p:cNvSpPr>
          <p:nvPr>
            <p:ph type="sldImg"/>
          </p:nvPr>
        </p:nvSpPr>
        <p:spPr>
          <a:xfrm>
            <a:off x="381000" y="685800"/>
            <a:ext cx="6094413" cy="3427413"/>
          </a:xfrm>
          <a:prstGeom prst="rect">
            <a:avLst/>
          </a:prstGeom>
        </p:spPr>
      </p:sp>
      <p:sp>
        <p:nvSpPr>
          <p:cNvPr id="1047"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48"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15C3F524-58D0-432B-8670-BC6F63A70C39}" type="slidenum">
              <a:rPr lang="de-DE" sz="1200" b="0" strike="noStrike" spc="-1">
                <a:solidFill>
                  <a:srgbClr val="000000"/>
                </a:solidFill>
                <a:latin typeface="Times New Roman"/>
                <a:ea typeface="+mn-ea"/>
              </a:rPr>
              <a:t>16</a:t>
            </a:fld>
            <a:endParaRPr lang="de-DE" sz="12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PlaceHolder 1"/>
          <p:cNvSpPr>
            <a:spLocks noGrp="1" noRot="1" noChangeAspect="1"/>
          </p:cNvSpPr>
          <p:nvPr>
            <p:ph type="sldImg"/>
          </p:nvPr>
        </p:nvSpPr>
        <p:spPr>
          <a:xfrm>
            <a:off x="381000" y="685800"/>
            <a:ext cx="6094413" cy="3427413"/>
          </a:xfrm>
          <a:prstGeom prst="rect">
            <a:avLst/>
          </a:prstGeom>
        </p:spPr>
      </p:sp>
      <p:sp>
        <p:nvSpPr>
          <p:cNvPr id="1050"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1"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2C2B9632-154D-430D-974B-7193D467C7C9}" type="slidenum">
              <a:rPr lang="de-DE" sz="1200" b="0" strike="noStrike" spc="-1">
                <a:solidFill>
                  <a:srgbClr val="000000"/>
                </a:solidFill>
                <a:latin typeface="Times New Roman"/>
                <a:ea typeface="+mn-ea"/>
              </a:rPr>
              <a:t>23</a:t>
            </a:fld>
            <a:endParaRPr lang="de-DE" sz="12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381000" y="685800"/>
            <a:ext cx="6094413" cy="3427413"/>
          </a:xfrm>
          <a:prstGeom prst="rect">
            <a:avLst/>
          </a:prstGeom>
        </p:spPr>
      </p:sp>
      <p:sp>
        <p:nvSpPr>
          <p:cNvPr id="1053" name="PlaceHolder 2"/>
          <p:cNvSpPr>
            <a:spLocks noGrp="1"/>
          </p:cNvSpPr>
          <p:nvPr>
            <p:ph type="body"/>
          </p:nvPr>
        </p:nvSpPr>
        <p:spPr>
          <a:xfrm>
            <a:off x="685800" y="4343400"/>
            <a:ext cx="5484600" cy="4113000"/>
          </a:xfrm>
          <a:prstGeom prst="rect">
            <a:avLst/>
          </a:prstGeom>
        </p:spPr>
        <p:txBody>
          <a:bodyPr lIns="0" tIns="0" rIns="0" bIns="0">
            <a:noAutofit/>
          </a:bodyPr>
          <a:lstStyle/>
          <a:p>
            <a:endParaRPr lang="de-DE" sz="2000" b="0" strike="noStrike" spc="-1">
              <a:latin typeface="Arial"/>
            </a:endParaRPr>
          </a:p>
        </p:txBody>
      </p:sp>
      <p:sp>
        <p:nvSpPr>
          <p:cNvPr id="1054" name="CustomShape 3"/>
          <p:cNvSpPr/>
          <p:nvPr/>
        </p:nvSpPr>
        <p:spPr>
          <a:xfrm>
            <a:off x="3884760" y="8685360"/>
            <a:ext cx="29700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707D6BC6-4D2D-45B5-B5DB-29E1CA26741F}" type="slidenum">
              <a:rPr lang="de-DE" sz="1200" b="0" strike="noStrike" spc="-1">
                <a:solidFill>
                  <a:srgbClr val="000000"/>
                </a:solidFill>
                <a:latin typeface="Times New Roman"/>
                <a:ea typeface="+mn-ea"/>
              </a:rPr>
              <a:t>25</a:t>
            </a:fld>
            <a:endParaRPr lang="de-DE"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5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5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5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5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8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8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59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5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59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0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0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0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1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1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1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6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6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6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6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6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8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69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69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0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0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0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1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1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1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2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3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6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6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5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76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76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6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76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77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77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9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9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9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0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1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1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2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2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3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4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4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8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5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7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5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6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6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86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86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7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7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7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8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8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8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8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9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9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9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9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9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9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4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5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6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6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17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17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17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7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17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18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18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3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3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3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5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5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5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35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6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36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36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36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5"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7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8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9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39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9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0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0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0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0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40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40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2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3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3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de-DE" sz="3200" b="0" strike="noStrike" spc="-1">
              <a:latin typeface="Arial"/>
            </a:endParaRPr>
          </a:p>
        </p:txBody>
      </p:sp>
      <p:sp>
        <p:nvSpPr>
          <p:cNvPr id="43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de-DE" sz="3200" b="0" strike="noStrike" spc="-1">
              <a:latin typeface="Arial"/>
            </a:endParaRPr>
          </a:p>
        </p:txBody>
      </p:sp>
      <p:sp>
        <p:nvSpPr>
          <p:cNvPr id="44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4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4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de-DE" sz="3200" b="0" strike="noStrike" spc="-1">
              <a:latin typeface="Arial"/>
            </a:endParaRPr>
          </a:p>
        </p:txBody>
      </p:sp>
      <p:sp>
        <p:nvSpPr>
          <p:cNvPr id="44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de-DE" sz="3200" b="0" strike="noStrike" spc="-1">
              <a:latin typeface="Arial"/>
            </a:endParaRPr>
          </a:p>
        </p:txBody>
      </p:sp>
      <p:sp>
        <p:nvSpPr>
          <p:cNvPr id="45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de-DE" sz="3200" b="0" strike="noStrike" spc="-1">
              <a:latin typeface="Arial"/>
            </a:endParaRPr>
          </a:p>
        </p:txBody>
      </p:sp>
      <p:sp>
        <p:nvSpPr>
          <p:cNvPr id="45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5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de-DE" sz="3200" b="0" strike="noStrike" spc="-1">
              <a:latin typeface="Arial"/>
            </a:endParaRPr>
          </a:p>
        </p:txBody>
      </p:sp>
      <p:sp>
        <p:nvSpPr>
          <p:cNvPr id="45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de-DE" sz="3200" b="0" strike="noStrike" spc="-1">
              <a:latin typeface="Arial"/>
            </a:endParaRPr>
          </a:p>
        </p:txBody>
      </p:sp>
      <p:sp>
        <p:nvSpPr>
          <p:cNvPr id="46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de-DE"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de-DE" sz="4400" b="0" strike="noStrike" spc="-1">
              <a:latin typeface="Arial"/>
            </a:endParaRPr>
          </a:p>
        </p:txBody>
      </p:sp>
      <p:sp>
        <p:nvSpPr>
          <p:cNvPr id="4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de-DE"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image" Target="../media/image3.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2.jpe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6" Type="http://schemas.openxmlformats.org/officeDocument/2006/relationships/image" Target="../media/image3.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2.jpe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6" Type="http://schemas.openxmlformats.org/officeDocument/2006/relationships/image" Target="../media/image3.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2.jpe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theme" Target="../theme/theme13.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2" Type="http://schemas.openxmlformats.org/officeDocument/2006/relationships/slideLayout" Target="../slideLayouts/slideLayout146.xml"/><Relationship Id="rId16" Type="http://schemas.openxmlformats.org/officeDocument/2006/relationships/image" Target="../media/image3.png"/><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image" Target="../media/image2.jpeg"/><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6" Type="http://schemas.openxmlformats.org/officeDocument/2006/relationships/image" Target="../media/image3.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image" Target="../media/image2.jpeg"/><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5.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2" Type="http://schemas.openxmlformats.org/officeDocument/2006/relationships/slideLayout" Target="../slideLayouts/slideLayout170.xml"/><Relationship Id="rId16" Type="http://schemas.openxmlformats.org/officeDocument/2006/relationships/image" Target="../media/image3.png"/><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image" Target="../media/image2.jpeg"/><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4.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6" Type="http://schemas.openxmlformats.org/officeDocument/2006/relationships/image" Target="../media/image3.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jpe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6" Type="http://schemas.openxmlformats.org/officeDocument/2006/relationships/image" Target="../media/image3.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jpe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 name="Grafik 19"/>
          <p:cNvPicPr/>
          <p:nvPr/>
        </p:nvPicPr>
        <p:blipFill>
          <a:blip r:embed="rId14"/>
          <a:srcRect l="21079"/>
          <a:stretch/>
        </p:blipFill>
        <p:spPr>
          <a:xfrm>
            <a:off x="8976240" y="578160"/>
            <a:ext cx="1953000" cy="447120"/>
          </a:xfrm>
          <a:prstGeom prst="rect">
            <a:avLst/>
          </a:prstGeom>
          <a:ln w="0">
            <a:noFill/>
          </a:ln>
        </p:spPr>
      </p:pic>
      <p:sp>
        <p:nvSpPr>
          <p:cNvPr id="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 name="Grafik 12"/>
          <p:cNvPicPr/>
          <p:nvPr/>
        </p:nvPicPr>
        <p:blipFill>
          <a:blip r:embed="rId14"/>
          <a:srcRect r="79678"/>
          <a:stretch/>
        </p:blipFill>
        <p:spPr>
          <a:xfrm>
            <a:off x="11019600" y="555120"/>
            <a:ext cx="502200" cy="447120"/>
          </a:xfrm>
          <a:prstGeom prst="rect">
            <a:avLst/>
          </a:prstGeom>
          <a:ln w="0">
            <a:noFill/>
          </a:ln>
        </p:spPr>
      </p:pic>
      <p:sp>
        <p:nvSpPr>
          <p:cNvPr id="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 name="Grafik 15"/>
          <p:cNvPicPr/>
          <p:nvPr/>
        </p:nvPicPr>
        <p:blipFill>
          <a:blip r:embed="rId15"/>
          <a:srcRect t="33871" b="16150"/>
          <a:stretch/>
        </p:blipFill>
        <p:spPr>
          <a:xfrm>
            <a:off x="0" y="0"/>
            <a:ext cx="12190320" cy="3427200"/>
          </a:xfrm>
          <a:prstGeom prst="rect">
            <a:avLst/>
          </a:prstGeom>
          <a:ln w="0">
            <a:noFill/>
          </a:ln>
        </p:spPr>
      </p:pic>
      <p:pic>
        <p:nvPicPr>
          <p:cNvPr id="8" name="Grafik 11"/>
          <p:cNvPicPr/>
          <p:nvPr/>
        </p:nvPicPr>
        <p:blipFill>
          <a:blip r:embed="rId16"/>
          <a:stretch/>
        </p:blipFill>
        <p:spPr>
          <a:xfrm>
            <a:off x="263520" y="332640"/>
            <a:ext cx="2475000" cy="448200"/>
          </a:xfrm>
          <a:prstGeom prst="rect">
            <a:avLst/>
          </a:prstGeom>
          <a:ln w="0">
            <a:noFill/>
          </a:ln>
        </p:spPr>
      </p:pic>
      <p:grpSp>
        <p:nvGrpSpPr>
          <p:cNvPr id="9" name="Group 6"/>
          <p:cNvGrpSpPr/>
          <p:nvPr/>
        </p:nvGrpSpPr>
        <p:grpSpPr>
          <a:xfrm>
            <a:off x="10104120" y="2124000"/>
            <a:ext cx="2086200" cy="1739520"/>
            <a:chOff x="10104120" y="2124000"/>
            <a:chExt cx="2086200" cy="1739520"/>
          </a:xfrm>
        </p:grpSpPr>
        <p:sp>
          <p:nvSpPr>
            <p:cNvPr id="1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11" name="Group 8"/>
            <p:cNvGrpSpPr/>
            <p:nvPr/>
          </p:nvGrpSpPr>
          <p:grpSpPr>
            <a:xfrm>
              <a:off x="10104120" y="2124000"/>
              <a:ext cx="2086200" cy="1739520"/>
              <a:chOff x="10104120" y="2124000"/>
              <a:chExt cx="2086200" cy="1739520"/>
            </a:xfrm>
          </p:grpSpPr>
          <p:sp>
            <p:nvSpPr>
              <p:cNvPr id="1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1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1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1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17" name="Grafik 19"/>
          <p:cNvPicPr/>
          <p:nvPr/>
        </p:nvPicPr>
        <p:blipFill>
          <a:blip r:embed="rId14"/>
          <a:srcRect l="21079"/>
          <a:stretch/>
        </p:blipFill>
        <p:spPr>
          <a:xfrm>
            <a:off x="8976240" y="578160"/>
            <a:ext cx="1953000" cy="447120"/>
          </a:xfrm>
          <a:prstGeom prst="rect">
            <a:avLst/>
          </a:prstGeom>
          <a:ln w="0">
            <a:noFill/>
          </a:ln>
        </p:spPr>
      </p:pic>
      <p:sp>
        <p:nvSpPr>
          <p:cNvPr id="51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19" name="Grafik 12"/>
          <p:cNvPicPr/>
          <p:nvPr/>
        </p:nvPicPr>
        <p:blipFill>
          <a:blip r:embed="rId14"/>
          <a:srcRect r="79678"/>
          <a:stretch/>
        </p:blipFill>
        <p:spPr>
          <a:xfrm>
            <a:off x="11019600" y="555120"/>
            <a:ext cx="502200" cy="447120"/>
          </a:xfrm>
          <a:prstGeom prst="rect">
            <a:avLst/>
          </a:prstGeom>
          <a:ln w="0">
            <a:noFill/>
          </a:ln>
        </p:spPr>
      </p:pic>
      <p:sp>
        <p:nvSpPr>
          <p:cNvPr id="52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21" name="Grafik 15"/>
          <p:cNvPicPr/>
          <p:nvPr/>
        </p:nvPicPr>
        <p:blipFill>
          <a:blip r:embed="rId15"/>
          <a:srcRect t="33871" b="16150"/>
          <a:stretch/>
        </p:blipFill>
        <p:spPr>
          <a:xfrm>
            <a:off x="0" y="0"/>
            <a:ext cx="12190320" cy="3427200"/>
          </a:xfrm>
          <a:prstGeom prst="rect">
            <a:avLst/>
          </a:prstGeom>
          <a:ln w="0">
            <a:noFill/>
          </a:ln>
        </p:spPr>
      </p:pic>
      <p:pic>
        <p:nvPicPr>
          <p:cNvPr id="522" name="Grafik 11"/>
          <p:cNvPicPr/>
          <p:nvPr/>
        </p:nvPicPr>
        <p:blipFill>
          <a:blip r:embed="rId16"/>
          <a:stretch/>
        </p:blipFill>
        <p:spPr>
          <a:xfrm>
            <a:off x="263520" y="332640"/>
            <a:ext cx="2475000" cy="448200"/>
          </a:xfrm>
          <a:prstGeom prst="rect">
            <a:avLst/>
          </a:prstGeom>
          <a:ln w="0">
            <a:noFill/>
          </a:ln>
        </p:spPr>
      </p:pic>
      <p:grpSp>
        <p:nvGrpSpPr>
          <p:cNvPr id="523" name="Group 6"/>
          <p:cNvGrpSpPr/>
          <p:nvPr/>
        </p:nvGrpSpPr>
        <p:grpSpPr>
          <a:xfrm>
            <a:off x="10104120" y="2124000"/>
            <a:ext cx="2086200" cy="1739520"/>
            <a:chOff x="10104120" y="2124000"/>
            <a:chExt cx="2086200" cy="1739520"/>
          </a:xfrm>
        </p:grpSpPr>
        <p:sp>
          <p:nvSpPr>
            <p:cNvPr id="52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25" name="Group 8"/>
            <p:cNvGrpSpPr/>
            <p:nvPr/>
          </p:nvGrpSpPr>
          <p:grpSpPr>
            <a:xfrm>
              <a:off x="10104120" y="2124000"/>
              <a:ext cx="2086200" cy="1739520"/>
              <a:chOff x="10104120" y="2124000"/>
              <a:chExt cx="2086200" cy="1739520"/>
            </a:xfrm>
          </p:grpSpPr>
          <p:sp>
            <p:nvSpPr>
              <p:cNvPr id="52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2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2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2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6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69" name="Grafik 19"/>
          <p:cNvPicPr/>
          <p:nvPr/>
        </p:nvPicPr>
        <p:blipFill>
          <a:blip r:embed="rId14"/>
          <a:srcRect l="21079"/>
          <a:stretch/>
        </p:blipFill>
        <p:spPr>
          <a:xfrm>
            <a:off x="8976240" y="578160"/>
            <a:ext cx="1953000" cy="447120"/>
          </a:xfrm>
          <a:prstGeom prst="rect">
            <a:avLst/>
          </a:prstGeom>
          <a:ln w="0">
            <a:noFill/>
          </a:ln>
        </p:spPr>
      </p:pic>
      <p:sp>
        <p:nvSpPr>
          <p:cNvPr id="57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1" name="Grafik 12"/>
          <p:cNvPicPr/>
          <p:nvPr/>
        </p:nvPicPr>
        <p:blipFill>
          <a:blip r:embed="rId14"/>
          <a:srcRect r="79678"/>
          <a:stretch/>
        </p:blipFill>
        <p:spPr>
          <a:xfrm>
            <a:off x="11019600" y="555120"/>
            <a:ext cx="502200" cy="447120"/>
          </a:xfrm>
          <a:prstGeom prst="rect">
            <a:avLst/>
          </a:prstGeom>
          <a:ln w="0">
            <a:noFill/>
          </a:ln>
        </p:spPr>
      </p:pic>
      <p:sp>
        <p:nvSpPr>
          <p:cNvPr id="57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73" name="Grafik 15"/>
          <p:cNvPicPr/>
          <p:nvPr/>
        </p:nvPicPr>
        <p:blipFill>
          <a:blip r:embed="rId15"/>
          <a:srcRect t="33871" b="16150"/>
          <a:stretch/>
        </p:blipFill>
        <p:spPr>
          <a:xfrm>
            <a:off x="0" y="0"/>
            <a:ext cx="12190320" cy="3427200"/>
          </a:xfrm>
          <a:prstGeom prst="rect">
            <a:avLst/>
          </a:prstGeom>
          <a:ln w="0">
            <a:noFill/>
          </a:ln>
        </p:spPr>
      </p:pic>
      <p:pic>
        <p:nvPicPr>
          <p:cNvPr id="574" name="Grafik 11"/>
          <p:cNvPicPr/>
          <p:nvPr/>
        </p:nvPicPr>
        <p:blipFill>
          <a:blip r:embed="rId16"/>
          <a:stretch/>
        </p:blipFill>
        <p:spPr>
          <a:xfrm>
            <a:off x="263520" y="332640"/>
            <a:ext cx="2475000" cy="448200"/>
          </a:xfrm>
          <a:prstGeom prst="rect">
            <a:avLst/>
          </a:prstGeom>
          <a:ln w="0">
            <a:noFill/>
          </a:ln>
        </p:spPr>
      </p:pic>
      <p:grpSp>
        <p:nvGrpSpPr>
          <p:cNvPr id="575" name="Group 6"/>
          <p:cNvGrpSpPr/>
          <p:nvPr/>
        </p:nvGrpSpPr>
        <p:grpSpPr>
          <a:xfrm>
            <a:off x="10104120" y="2124000"/>
            <a:ext cx="2086200" cy="1739520"/>
            <a:chOff x="10104120" y="2124000"/>
            <a:chExt cx="2086200" cy="1739520"/>
          </a:xfrm>
        </p:grpSpPr>
        <p:sp>
          <p:nvSpPr>
            <p:cNvPr id="576"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577" name="Group 8"/>
            <p:cNvGrpSpPr/>
            <p:nvPr/>
          </p:nvGrpSpPr>
          <p:grpSpPr>
            <a:xfrm>
              <a:off x="10104120" y="2124000"/>
              <a:ext cx="2086200" cy="1739520"/>
              <a:chOff x="10104120" y="2124000"/>
              <a:chExt cx="2086200" cy="1739520"/>
            </a:xfrm>
          </p:grpSpPr>
          <p:sp>
            <p:nvSpPr>
              <p:cNvPr id="578"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579"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580"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81"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8"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19"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20"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21" name="Grafik 19"/>
          <p:cNvPicPr/>
          <p:nvPr/>
        </p:nvPicPr>
        <p:blipFill>
          <a:blip r:embed="rId14"/>
          <a:srcRect l="21079"/>
          <a:stretch/>
        </p:blipFill>
        <p:spPr>
          <a:xfrm>
            <a:off x="8976240" y="578160"/>
            <a:ext cx="1953000" cy="447120"/>
          </a:xfrm>
          <a:prstGeom prst="rect">
            <a:avLst/>
          </a:prstGeom>
          <a:ln w="0">
            <a:noFill/>
          </a:ln>
        </p:spPr>
      </p:pic>
      <p:sp>
        <p:nvSpPr>
          <p:cNvPr id="622"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23" name="Grafik 12"/>
          <p:cNvPicPr/>
          <p:nvPr/>
        </p:nvPicPr>
        <p:blipFill>
          <a:blip r:embed="rId14"/>
          <a:srcRect r="79678"/>
          <a:stretch/>
        </p:blipFill>
        <p:spPr>
          <a:xfrm>
            <a:off x="11019600" y="555120"/>
            <a:ext cx="502200" cy="447120"/>
          </a:xfrm>
          <a:prstGeom prst="rect">
            <a:avLst/>
          </a:prstGeom>
          <a:ln w="0">
            <a:noFill/>
          </a:ln>
        </p:spPr>
      </p:pic>
      <p:sp>
        <p:nvSpPr>
          <p:cNvPr id="624"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25" name="Grafik 15"/>
          <p:cNvPicPr/>
          <p:nvPr/>
        </p:nvPicPr>
        <p:blipFill>
          <a:blip r:embed="rId15"/>
          <a:srcRect t="33871" b="16150"/>
          <a:stretch/>
        </p:blipFill>
        <p:spPr>
          <a:xfrm>
            <a:off x="0" y="0"/>
            <a:ext cx="12190320" cy="3427200"/>
          </a:xfrm>
          <a:prstGeom prst="rect">
            <a:avLst/>
          </a:prstGeom>
          <a:ln w="0">
            <a:noFill/>
          </a:ln>
        </p:spPr>
      </p:pic>
      <p:pic>
        <p:nvPicPr>
          <p:cNvPr id="626" name="Grafik 11"/>
          <p:cNvPicPr/>
          <p:nvPr/>
        </p:nvPicPr>
        <p:blipFill>
          <a:blip r:embed="rId16"/>
          <a:stretch/>
        </p:blipFill>
        <p:spPr>
          <a:xfrm>
            <a:off x="263520" y="332640"/>
            <a:ext cx="2475000" cy="448200"/>
          </a:xfrm>
          <a:prstGeom prst="rect">
            <a:avLst/>
          </a:prstGeom>
          <a:ln w="0">
            <a:noFill/>
          </a:ln>
        </p:spPr>
      </p:pic>
      <p:grpSp>
        <p:nvGrpSpPr>
          <p:cNvPr id="627" name="Group 6"/>
          <p:cNvGrpSpPr/>
          <p:nvPr/>
        </p:nvGrpSpPr>
        <p:grpSpPr>
          <a:xfrm>
            <a:off x="10104120" y="2124000"/>
            <a:ext cx="2086200" cy="1739520"/>
            <a:chOff x="10104120" y="2124000"/>
            <a:chExt cx="2086200" cy="1739520"/>
          </a:xfrm>
        </p:grpSpPr>
        <p:sp>
          <p:nvSpPr>
            <p:cNvPr id="628"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29" name="Group 8"/>
            <p:cNvGrpSpPr/>
            <p:nvPr/>
          </p:nvGrpSpPr>
          <p:grpSpPr>
            <a:xfrm>
              <a:off x="10104120" y="2124000"/>
              <a:ext cx="2086200" cy="1739520"/>
              <a:chOff x="10104120" y="2124000"/>
              <a:chExt cx="2086200" cy="1739520"/>
            </a:xfrm>
          </p:grpSpPr>
          <p:sp>
            <p:nvSpPr>
              <p:cNvPr id="630"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31"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32"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33"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67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673" name="Grafik 19"/>
          <p:cNvPicPr/>
          <p:nvPr/>
        </p:nvPicPr>
        <p:blipFill>
          <a:blip r:embed="rId14"/>
          <a:srcRect l="21079"/>
          <a:stretch/>
        </p:blipFill>
        <p:spPr>
          <a:xfrm>
            <a:off x="8976240" y="578160"/>
            <a:ext cx="1953000" cy="447120"/>
          </a:xfrm>
          <a:prstGeom prst="rect">
            <a:avLst/>
          </a:prstGeom>
          <a:ln w="0">
            <a:noFill/>
          </a:ln>
        </p:spPr>
      </p:pic>
      <p:sp>
        <p:nvSpPr>
          <p:cNvPr id="67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675" name="Grafik 12"/>
          <p:cNvPicPr/>
          <p:nvPr/>
        </p:nvPicPr>
        <p:blipFill>
          <a:blip r:embed="rId14"/>
          <a:srcRect r="79678"/>
          <a:stretch/>
        </p:blipFill>
        <p:spPr>
          <a:xfrm>
            <a:off x="11019600" y="555120"/>
            <a:ext cx="502200" cy="447120"/>
          </a:xfrm>
          <a:prstGeom prst="rect">
            <a:avLst/>
          </a:prstGeom>
          <a:ln w="0">
            <a:noFill/>
          </a:ln>
        </p:spPr>
      </p:pic>
      <p:sp>
        <p:nvSpPr>
          <p:cNvPr id="67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677" name="Grafik 15"/>
          <p:cNvPicPr/>
          <p:nvPr/>
        </p:nvPicPr>
        <p:blipFill>
          <a:blip r:embed="rId15"/>
          <a:srcRect t="33871" b="16150"/>
          <a:stretch/>
        </p:blipFill>
        <p:spPr>
          <a:xfrm>
            <a:off x="0" y="0"/>
            <a:ext cx="12190320" cy="3427200"/>
          </a:xfrm>
          <a:prstGeom prst="rect">
            <a:avLst/>
          </a:prstGeom>
          <a:ln w="0">
            <a:noFill/>
          </a:ln>
        </p:spPr>
      </p:pic>
      <p:pic>
        <p:nvPicPr>
          <p:cNvPr id="678" name="Grafik 11"/>
          <p:cNvPicPr/>
          <p:nvPr/>
        </p:nvPicPr>
        <p:blipFill>
          <a:blip r:embed="rId16"/>
          <a:stretch/>
        </p:blipFill>
        <p:spPr>
          <a:xfrm>
            <a:off x="263520" y="332640"/>
            <a:ext cx="2475000" cy="448200"/>
          </a:xfrm>
          <a:prstGeom prst="rect">
            <a:avLst/>
          </a:prstGeom>
          <a:ln w="0">
            <a:noFill/>
          </a:ln>
        </p:spPr>
      </p:pic>
      <p:grpSp>
        <p:nvGrpSpPr>
          <p:cNvPr id="679" name="Group 6"/>
          <p:cNvGrpSpPr/>
          <p:nvPr/>
        </p:nvGrpSpPr>
        <p:grpSpPr>
          <a:xfrm>
            <a:off x="10104120" y="2124000"/>
            <a:ext cx="2086200" cy="1739520"/>
            <a:chOff x="10104120" y="2124000"/>
            <a:chExt cx="2086200" cy="1739520"/>
          </a:xfrm>
        </p:grpSpPr>
        <p:sp>
          <p:nvSpPr>
            <p:cNvPr id="68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681" name="Group 8"/>
            <p:cNvGrpSpPr/>
            <p:nvPr/>
          </p:nvGrpSpPr>
          <p:grpSpPr>
            <a:xfrm>
              <a:off x="10104120" y="2124000"/>
              <a:ext cx="2086200" cy="1739520"/>
              <a:chOff x="10104120" y="2124000"/>
              <a:chExt cx="2086200" cy="1739520"/>
            </a:xfrm>
          </p:grpSpPr>
          <p:sp>
            <p:nvSpPr>
              <p:cNvPr id="68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68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68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68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2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25" name="Grafik 19"/>
          <p:cNvPicPr/>
          <p:nvPr/>
        </p:nvPicPr>
        <p:blipFill>
          <a:blip r:embed="rId14"/>
          <a:srcRect l="21079"/>
          <a:stretch/>
        </p:blipFill>
        <p:spPr>
          <a:xfrm>
            <a:off x="8976240" y="578160"/>
            <a:ext cx="1953000" cy="447120"/>
          </a:xfrm>
          <a:prstGeom prst="rect">
            <a:avLst/>
          </a:prstGeom>
          <a:ln w="0">
            <a:noFill/>
          </a:ln>
        </p:spPr>
      </p:pic>
      <p:sp>
        <p:nvSpPr>
          <p:cNvPr id="72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27" name="Grafik 12"/>
          <p:cNvPicPr/>
          <p:nvPr/>
        </p:nvPicPr>
        <p:blipFill>
          <a:blip r:embed="rId14"/>
          <a:srcRect r="79678"/>
          <a:stretch/>
        </p:blipFill>
        <p:spPr>
          <a:xfrm>
            <a:off x="11019600" y="555120"/>
            <a:ext cx="502200" cy="447120"/>
          </a:xfrm>
          <a:prstGeom prst="rect">
            <a:avLst/>
          </a:prstGeom>
          <a:ln w="0">
            <a:noFill/>
          </a:ln>
        </p:spPr>
      </p:pic>
      <p:sp>
        <p:nvSpPr>
          <p:cNvPr id="72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29" name="Grafik 15"/>
          <p:cNvPicPr/>
          <p:nvPr/>
        </p:nvPicPr>
        <p:blipFill>
          <a:blip r:embed="rId15"/>
          <a:srcRect t="33871" b="16150"/>
          <a:stretch/>
        </p:blipFill>
        <p:spPr>
          <a:xfrm>
            <a:off x="0" y="0"/>
            <a:ext cx="12190320" cy="3427200"/>
          </a:xfrm>
          <a:prstGeom prst="rect">
            <a:avLst/>
          </a:prstGeom>
          <a:ln w="0">
            <a:noFill/>
          </a:ln>
        </p:spPr>
      </p:pic>
      <p:pic>
        <p:nvPicPr>
          <p:cNvPr id="730" name="Grafik 11"/>
          <p:cNvPicPr/>
          <p:nvPr/>
        </p:nvPicPr>
        <p:blipFill>
          <a:blip r:embed="rId16"/>
          <a:stretch/>
        </p:blipFill>
        <p:spPr>
          <a:xfrm>
            <a:off x="263520" y="332640"/>
            <a:ext cx="2475000" cy="448200"/>
          </a:xfrm>
          <a:prstGeom prst="rect">
            <a:avLst/>
          </a:prstGeom>
          <a:ln w="0">
            <a:noFill/>
          </a:ln>
        </p:spPr>
      </p:pic>
      <p:grpSp>
        <p:nvGrpSpPr>
          <p:cNvPr id="731" name="Group 6"/>
          <p:cNvGrpSpPr/>
          <p:nvPr/>
        </p:nvGrpSpPr>
        <p:grpSpPr>
          <a:xfrm>
            <a:off x="10104120" y="2124000"/>
            <a:ext cx="2086200" cy="1739520"/>
            <a:chOff x="10104120" y="2124000"/>
            <a:chExt cx="2086200" cy="1739520"/>
          </a:xfrm>
        </p:grpSpPr>
        <p:sp>
          <p:nvSpPr>
            <p:cNvPr id="73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33" name="Group 8"/>
            <p:cNvGrpSpPr/>
            <p:nvPr/>
          </p:nvGrpSpPr>
          <p:grpSpPr>
            <a:xfrm>
              <a:off x="10104120" y="2124000"/>
              <a:ext cx="2086200" cy="1739520"/>
              <a:chOff x="10104120" y="2124000"/>
              <a:chExt cx="2086200" cy="1739520"/>
            </a:xfrm>
          </p:grpSpPr>
          <p:sp>
            <p:nvSpPr>
              <p:cNvPr id="73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3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3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3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77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777" name="Grafik 19"/>
          <p:cNvPicPr/>
          <p:nvPr/>
        </p:nvPicPr>
        <p:blipFill>
          <a:blip r:embed="rId14"/>
          <a:srcRect l="21079"/>
          <a:stretch/>
        </p:blipFill>
        <p:spPr>
          <a:xfrm>
            <a:off x="8976240" y="578160"/>
            <a:ext cx="1953000" cy="447120"/>
          </a:xfrm>
          <a:prstGeom prst="rect">
            <a:avLst/>
          </a:prstGeom>
          <a:ln w="0">
            <a:noFill/>
          </a:ln>
        </p:spPr>
      </p:pic>
      <p:sp>
        <p:nvSpPr>
          <p:cNvPr id="77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779" name="Grafik 12"/>
          <p:cNvPicPr/>
          <p:nvPr/>
        </p:nvPicPr>
        <p:blipFill>
          <a:blip r:embed="rId14"/>
          <a:srcRect r="79678"/>
          <a:stretch/>
        </p:blipFill>
        <p:spPr>
          <a:xfrm>
            <a:off x="11019600" y="555120"/>
            <a:ext cx="502200" cy="447120"/>
          </a:xfrm>
          <a:prstGeom prst="rect">
            <a:avLst/>
          </a:prstGeom>
          <a:ln w="0">
            <a:noFill/>
          </a:ln>
        </p:spPr>
      </p:pic>
      <p:sp>
        <p:nvSpPr>
          <p:cNvPr id="780"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781" name="Grafik 15"/>
          <p:cNvPicPr/>
          <p:nvPr/>
        </p:nvPicPr>
        <p:blipFill>
          <a:blip r:embed="rId15"/>
          <a:srcRect t="33871" b="16150"/>
          <a:stretch/>
        </p:blipFill>
        <p:spPr>
          <a:xfrm>
            <a:off x="0" y="0"/>
            <a:ext cx="12190320" cy="3427200"/>
          </a:xfrm>
          <a:prstGeom prst="rect">
            <a:avLst/>
          </a:prstGeom>
          <a:ln w="0">
            <a:noFill/>
          </a:ln>
        </p:spPr>
      </p:pic>
      <p:pic>
        <p:nvPicPr>
          <p:cNvPr id="782" name="Grafik 11"/>
          <p:cNvPicPr/>
          <p:nvPr/>
        </p:nvPicPr>
        <p:blipFill>
          <a:blip r:embed="rId16"/>
          <a:stretch/>
        </p:blipFill>
        <p:spPr>
          <a:xfrm>
            <a:off x="263520" y="332640"/>
            <a:ext cx="2475000" cy="448200"/>
          </a:xfrm>
          <a:prstGeom prst="rect">
            <a:avLst/>
          </a:prstGeom>
          <a:ln w="0">
            <a:noFill/>
          </a:ln>
        </p:spPr>
      </p:pic>
      <p:grpSp>
        <p:nvGrpSpPr>
          <p:cNvPr id="783" name="Group 6"/>
          <p:cNvGrpSpPr/>
          <p:nvPr/>
        </p:nvGrpSpPr>
        <p:grpSpPr>
          <a:xfrm>
            <a:off x="10104120" y="2124000"/>
            <a:ext cx="2086200" cy="1739520"/>
            <a:chOff x="10104120" y="2124000"/>
            <a:chExt cx="2086200" cy="1739520"/>
          </a:xfrm>
        </p:grpSpPr>
        <p:sp>
          <p:nvSpPr>
            <p:cNvPr id="784"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785" name="Group 8"/>
            <p:cNvGrpSpPr/>
            <p:nvPr/>
          </p:nvGrpSpPr>
          <p:grpSpPr>
            <a:xfrm>
              <a:off x="10104120" y="2124000"/>
              <a:ext cx="2086200" cy="1739520"/>
              <a:chOff x="10104120" y="2124000"/>
              <a:chExt cx="2086200" cy="1739520"/>
            </a:xfrm>
          </p:grpSpPr>
          <p:sp>
            <p:nvSpPr>
              <p:cNvPr id="786"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787"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788"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789"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82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82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829" name="Grafik 14"/>
          <p:cNvPicPr/>
          <p:nvPr/>
        </p:nvPicPr>
        <p:blipFill>
          <a:blip r:embed="rId14"/>
          <a:srcRect l="21079"/>
          <a:stretch/>
        </p:blipFill>
        <p:spPr>
          <a:xfrm>
            <a:off x="8976240" y="578160"/>
            <a:ext cx="1953000" cy="447120"/>
          </a:xfrm>
          <a:prstGeom prst="rect">
            <a:avLst/>
          </a:prstGeom>
          <a:ln w="0">
            <a:noFill/>
          </a:ln>
        </p:spPr>
      </p:pic>
      <p:pic>
        <p:nvPicPr>
          <p:cNvPr id="830" name="Grafik 15"/>
          <p:cNvPicPr/>
          <p:nvPr/>
        </p:nvPicPr>
        <p:blipFill>
          <a:blip r:embed="rId14"/>
          <a:srcRect r="79678"/>
          <a:stretch/>
        </p:blipFill>
        <p:spPr>
          <a:xfrm>
            <a:off x="11019600" y="555120"/>
            <a:ext cx="502200" cy="447120"/>
          </a:xfrm>
          <a:prstGeom prst="rect">
            <a:avLst/>
          </a:prstGeom>
          <a:ln w="0">
            <a:noFill/>
          </a:ln>
        </p:spPr>
      </p:pic>
      <p:sp>
        <p:nvSpPr>
          <p:cNvPr id="83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83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83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5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55" name="Grafik 19"/>
          <p:cNvPicPr/>
          <p:nvPr/>
        </p:nvPicPr>
        <p:blipFill>
          <a:blip r:embed="rId14"/>
          <a:srcRect l="21079"/>
          <a:stretch/>
        </p:blipFill>
        <p:spPr>
          <a:xfrm>
            <a:off x="8976240" y="578160"/>
            <a:ext cx="1953000" cy="447120"/>
          </a:xfrm>
          <a:prstGeom prst="rect">
            <a:avLst/>
          </a:prstGeom>
          <a:ln w="0">
            <a:noFill/>
          </a:ln>
        </p:spPr>
      </p:pic>
      <p:sp>
        <p:nvSpPr>
          <p:cNvPr id="5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57" name="Grafik 12"/>
          <p:cNvPicPr/>
          <p:nvPr/>
        </p:nvPicPr>
        <p:blipFill>
          <a:blip r:embed="rId14"/>
          <a:srcRect r="79678"/>
          <a:stretch/>
        </p:blipFill>
        <p:spPr>
          <a:xfrm>
            <a:off x="11019600" y="555120"/>
            <a:ext cx="502200" cy="447120"/>
          </a:xfrm>
          <a:prstGeom prst="rect">
            <a:avLst/>
          </a:prstGeom>
          <a:ln w="0">
            <a:noFill/>
          </a:ln>
        </p:spPr>
      </p:pic>
      <p:sp>
        <p:nvSpPr>
          <p:cNvPr id="58"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59"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97"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98"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99" name="Grafik 14"/>
          <p:cNvPicPr/>
          <p:nvPr/>
        </p:nvPicPr>
        <p:blipFill>
          <a:blip r:embed="rId14"/>
          <a:srcRect l="21079"/>
          <a:stretch/>
        </p:blipFill>
        <p:spPr>
          <a:xfrm>
            <a:off x="8976240" y="578160"/>
            <a:ext cx="1953000" cy="447120"/>
          </a:xfrm>
          <a:prstGeom prst="rect">
            <a:avLst/>
          </a:prstGeom>
          <a:ln w="0">
            <a:noFill/>
          </a:ln>
        </p:spPr>
      </p:pic>
      <p:pic>
        <p:nvPicPr>
          <p:cNvPr id="100" name="Grafik 15"/>
          <p:cNvPicPr/>
          <p:nvPr/>
        </p:nvPicPr>
        <p:blipFill>
          <a:blip r:embed="rId14"/>
          <a:srcRect r="79678"/>
          <a:stretch/>
        </p:blipFill>
        <p:spPr>
          <a:xfrm>
            <a:off x="11019600" y="555120"/>
            <a:ext cx="502200" cy="447120"/>
          </a:xfrm>
          <a:prstGeom prst="rect">
            <a:avLst/>
          </a:prstGeom>
          <a:ln w="0">
            <a:noFill/>
          </a:ln>
        </p:spPr>
      </p:pic>
      <p:sp>
        <p:nvSpPr>
          <p:cNvPr id="101"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0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0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 name="CustomShape 1"/>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5073A5"/>
                </a:solidFill>
                <a:latin typeface="Frutiger LT Com 45 Light"/>
                <a:ea typeface="DejaVu Sans"/>
              </a:rPr>
              <a:t>Folie</a:t>
            </a:r>
            <a:endParaRPr lang="de-DE" sz="900" b="0" strike="noStrike" spc="-1">
              <a:latin typeface="Arial"/>
            </a:endParaRPr>
          </a:p>
        </p:txBody>
      </p:sp>
      <p:sp>
        <p:nvSpPr>
          <p:cNvPr id="141" name="CustomShape 2"/>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sp>
        <p:nvSpPr>
          <p:cNvPr id="142" name="Line 3"/>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pic>
        <p:nvPicPr>
          <p:cNvPr id="143" name="Grafik 14"/>
          <p:cNvPicPr/>
          <p:nvPr/>
        </p:nvPicPr>
        <p:blipFill>
          <a:blip r:embed="rId14"/>
          <a:srcRect l="21079"/>
          <a:stretch/>
        </p:blipFill>
        <p:spPr>
          <a:xfrm>
            <a:off x="8976240" y="578160"/>
            <a:ext cx="1953000" cy="447120"/>
          </a:xfrm>
          <a:prstGeom prst="rect">
            <a:avLst/>
          </a:prstGeom>
          <a:ln w="0">
            <a:noFill/>
          </a:ln>
        </p:spPr>
      </p:pic>
      <p:pic>
        <p:nvPicPr>
          <p:cNvPr id="144" name="Grafik 15"/>
          <p:cNvPicPr/>
          <p:nvPr/>
        </p:nvPicPr>
        <p:blipFill>
          <a:blip r:embed="rId14"/>
          <a:srcRect r="79678"/>
          <a:stretch/>
        </p:blipFill>
        <p:spPr>
          <a:xfrm>
            <a:off x="11019600" y="555120"/>
            <a:ext cx="502200" cy="447120"/>
          </a:xfrm>
          <a:prstGeom prst="rect">
            <a:avLst/>
          </a:prstGeom>
          <a:ln w="0">
            <a:noFill/>
          </a:ln>
        </p:spPr>
      </p:pic>
      <p:sp>
        <p:nvSpPr>
          <p:cNvPr id="145" name="Line 4"/>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46"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47"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5"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186"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187" name="Grafik 19"/>
          <p:cNvPicPr/>
          <p:nvPr/>
        </p:nvPicPr>
        <p:blipFill>
          <a:blip r:embed="rId14"/>
          <a:srcRect l="21079"/>
          <a:stretch/>
        </p:blipFill>
        <p:spPr>
          <a:xfrm>
            <a:off x="8976240" y="578160"/>
            <a:ext cx="1953000" cy="447120"/>
          </a:xfrm>
          <a:prstGeom prst="rect">
            <a:avLst/>
          </a:prstGeom>
          <a:ln w="0">
            <a:noFill/>
          </a:ln>
        </p:spPr>
      </p:pic>
      <p:sp>
        <p:nvSpPr>
          <p:cNvPr id="188"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189" name="Grafik 12"/>
          <p:cNvPicPr/>
          <p:nvPr/>
        </p:nvPicPr>
        <p:blipFill>
          <a:blip r:embed="rId14"/>
          <a:srcRect r="79678"/>
          <a:stretch/>
        </p:blipFill>
        <p:spPr>
          <a:xfrm>
            <a:off x="11019600" y="555120"/>
            <a:ext cx="502200" cy="447120"/>
          </a:xfrm>
          <a:prstGeom prst="rect">
            <a:avLst/>
          </a:prstGeom>
          <a:ln w="0">
            <a:noFill/>
          </a:ln>
        </p:spPr>
      </p:pic>
      <p:sp>
        <p:nvSpPr>
          <p:cNvPr id="190"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191"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1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19" name="Grafik 19"/>
          <p:cNvPicPr/>
          <p:nvPr/>
        </p:nvPicPr>
        <p:blipFill>
          <a:blip r:embed="rId14"/>
          <a:srcRect l="21079"/>
          <a:stretch/>
        </p:blipFill>
        <p:spPr>
          <a:xfrm>
            <a:off x="8976240" y="578160"/>
            <a:ext cx="1953000" cy="447120"/>
          </a:xfrm>
          <a:prstGeom prst="rect">
            <a:avLst/>
          </a:prstGeom>
          <a:ln w="0">
            <a:noFill/>
          </a:ln>
        </p:spPr>
      </p:pic>
      <p:sp>
        <p:nvSpPr>
          <p:cNvPr id="32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321" name="Grafik 12"/>
          <p:cNvPicPr/>
          <p:nvPr/>
        </p:nvPicPr>
        <p:blipFill>
          <a:blip r:embed="rId14"/>
          <a:srcRect r="79678"/>
          <a:stretch/>
        </p:blipFill>
        <p:spPr>
          <a:xfrm>
            <a:off x="11019600" y="555120"/>
            <a:ext cx="502200" cy="447120"/>
          </a:xfrm>
          <a:prstGeom prst="rect">
            <a:avLst/>
          </a:prstGeom>
          <a:ln w="0">
            <a:noFill/>
          </a:ln>
        </p:spPr>
      </p:pic>
      <p:sp>
        <p:nvSpPr>
          <p:cNvPr id="322"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23" name="Grafik 11"/>
          <p:cNvPicPr/>
          <p:nvPr/>
        </p:nvPicPr>
        <p:blipFill>
          <a:blip r:embed="rId15"/>
          <a:stretch/>
        </p:blipFill>
        <p:spPr>
          <a:xfrm>
            <a:off x="9336240" y="6143760"/>
            <a:ext cx="2475000" cy="448200"/>
          </a:xfrm>
          <a:prstGeom prst="rect">
            <a:avLst/>
          </a:prstGeom>
          <a:ln w="0">
            <a:noFill/>
          </a:ln>
        </p:spPr>
      </p:pic>
      <p:grpSp>
        <p:nvGrpSpPr>
          <p:cNvPr id="324" name="Group 6"/>
          <p:cNvGrpSpPr/>
          <p:nvPr/>
        </p:nvGrpSpPr>
        <p:grpSpPr>
          <a:xfrm>
            <a:off x="8645400" y="0"/>
            <a:ext cx="3546720" cy="4579200"/>
            <a:chOff x="8645400" y="0"/>
            <a:chExt cx="3546720" cy="4579200"/>
          </a:xfrm>
        </p:grpSpPr>
        <p:pic>
          <p:nvPicPr>
            <p:cNvPr id="325" name="Grafik 18"/>
            <p:cNvPicPr/>
            <p:nvPr/>
          </p:nvPicPr>
          <p:blipFill>
            <a:blip r:embed="rId16"/>
            <a:stretch/>
          </p:blipFill>
          <p:spPr>
            <a:xfrm flipH="1">
              <a:off x="8645400" y="0"/>
              <a:ext cx="3546720" cy="4579200"/>
            </a:xfrm>
            <a:prstGeom prst="rect">
              <a:avLst/>
            </a:prstGeom>
            <a:ln w="0">
              <a:noFill/>
            </a:ln>
          </p:spPr>
        </p:pic>
        <p:sp>
          <p:nvSpPr>
            <p:cNvPr id="326" name="CustomShape 7"/>
            <p:cNvSpPr/>
            <p:nvPr/>
          </p:nvSpPr>
          <p:spPr>
            <a:xfrm>
              <a:off x="8859240" y="164880"/>
              <a:ext cx="3238560" cy="2267280"/>
            </a:xfrm>
            <a:prstGeom prst="rect">
              <a:avLst/>
            </a:prstGeom>
            <a:solidFill>
              <a:srgbClr val="5073A5"/>
            </a:solidFill>
            <a:ln>
              <a:noFill/>
            </a:ln>
          </p:spPr>
          <p:style>
            <a:lnRef idx="2">
              <a:schemeClr val="accent1">
                <a:shade val="50000"/>
              </a:schemeClr>
            </a:lnRef>
            <a:fillRef idx="1">
              <a:schemeClr val="accent1"/>
            </a:fillRef>
            <a:effectRef idx="0">
              <a:schemeClr val="accent1"/>
            </a:effectRef>
            <a:fontRef idx="minor"/>
          </p:style>
        </p:sp>
      </p:grpSp>
      <p:sp>
        <p:nvSpPr>
          <p:cNvPr id="327" name="CustomShape 8"/>
          <p:cNvSpPr/>
          <p:nvPr/>
        </p:nvSpPr>
        <p:spPr>
          <a:xfrm>
            <a:off x="8761320" y="116640"/>
            <a:ext cx="3241800" cy="91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FFFFFF"/>
                </a:solidFill>
                <a:latin typeface="Frutiger LT Com 45 Light"/>
                <a:ea typeface="DejaVu Sans"/>
              </a:rPr>
              <a:t>Fakultät für</a:t>
            </a:r>
            <a:endParaRPr lang="de-DE" sz="1800" b="0" strike="noStrike" spc="-1">
              <a:latin typeface="Arial"/>
            </a:endParaRPr>
          </a:p>
          <a:p>
            <a:pPr>
              <a:lnSpc>
                <a:spcPct val="100000"/>
              </a:lnSpc>
            </a:pPr>
            <a:r>
              <a:rPr lang="de-DE" sz="1800" b="1" strike="noStrike" spc="-1">
                <a:solidFill>
                  <a:srgbClr val="FFFFFF"/>
                </a:solidFill>
                <a:latin typeface="Frutiger LT Com 45 Light"/>
                <a:ea typeface="DejaVu Sans"/>
              </a:rPr>
              <a:t>Mathematik und Informatik</a:t>
            </a:r>
            <a:endParaRPr lang="de-DE" sz="1800" b="0" strike="noStrike" spc="-1">
              <a:latin typeface="Arial"/>
            </a:endParaRPr>
          </a:p>
        </p:txBody>
      </p:sp>
      <p:sp>
        <p:nvSpPr>
          <p:cNvPr id="328" name="PlaceHolder 9"/>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329" name="PlaceHolder 10"/>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7"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368"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369" name="Grafik 19"/>
          <p:cNvPicPr/>
          <p:nvPr/>
        </p:nvPicPr>
        <p:blipFill>
          <a:blip r:embed="rId14"/>
          <a:srcRect l="21079"/>
          <a:stretch/>
        </p:blipFill>
        <p:spPr>
          <a:xfrm>
            <a:off x="8976240" y="578160"/>
            <a:ext cx="1953000" cy="447120"/>
          </a:xfrm>
          <a:prstGeom prst="rect">
            <a:avLst/>
          </a:prstGeom>
          <a:ln w="0">
            <a:noFill/>
          </a:ln>
        </p:spPr>
      </p:pic>
      <p:sp>
        <p:nvSpPr>
          <p:cNvPr id="370"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371" name="Grafik 12"/>
          <p:cNvPicPr/>
          <p:nvPr/>
        </p:nvPicPr>
        <p:blipFill>
          <a:blip r:embed="rId14"/>
          <a:srcRect r="79678"/>
          <a:stretch/>
        </p:blipFill>
        <p:spPr>
          <a:xfrm>
            <a:off x="11019600" y="555120"/>
            <a:ext cx="502200" cy="447120"/>
          </a:xfrm>
          <a:prstGeom prst="rect">
            <a:avLst/>
          </a:prstGeom>
          <a:ln w="0">
            <a:noFill/>
          </a:ln>
        </p:spPr>
      </p:pic>
      <p:sp>
        <p:nvSpPr>
          <p:cNvPr id="372" name="PlaceHolder 5"/>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373" name="PlaceHolder 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1"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12"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13" name="Grafik 19"/>
          <p:cNvPicPr/>
          <p:nvPr/>
        </p:nvPicPr>
        <p:blipFill>
          <a:blip r:embed="rId14"/>
          <a:srcRect l="21079"/>
          <a:stretch/>
        </p:blipFill>
        <p:spPr>
          <a:xfrm>
            <a:off x="8976240" y="578160"/>
            <a:ext cx="1953000" cy="447120"/>
          </a:xfrm>
          <a:prstGeom prst="rect">
            <a:avLst/>
          </a:prstGeom>
          <a:ln w="0">
            <a:noFill/>
          </a:ln>
        </p:spPr>
      </p:pic>
      <p:sp>
        <p:nvSpPr>
          <p:cNvPr id="414"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15" name="Grafik 12"/>
          <p:cNvPicPr/>
          <p:nvPr/>
        </p:nvPicPr>
        <p:blipFill>
          <a:blip r:embed="rId14"/>
          <a:srcRect r="79678"/>
          <a:stretch/>
        </p:blipFill>
        <p:spPr>
          <a:xfrm>
            <a:off x="11019600" y="555120"/>
            <a:ext cx="502200" cy="447120"/>
          </a:xfrm>
          <a:prstGeom prst="rect">
            <a:avLst/>
          </a:prstGeom>
          <a:ln w="0">
            <a:noFill/>
          </a:ln>
        </p:spPr>
      </p:pic>
      <p:sp>
        <p:nvSpPr>
          <p:cNvPr id="416"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17" name="Grafik 15"/>
          <p:cNvPicPr/>
          <p:nvPr/>
        </p:nvPicPr>
        <p:blipFill>
          <a:blip r:embed="rId15"/>
          <a:srcRect t="33871" b="16150"/>
          <a:stretch/>
        </p:blipFill>
        <p:spPr>
          <a:xfrm>
            <a:off x="0" y="0"/>
            <a:ext cx="12190320" cy="3427200"/>
          </a:xfrm>
          <a:prstGeom prst="rect">
            <a:avLst/>
          </a:prstGeom>
          <a:ln w="0">
            <a:noFill/>
          </a:ln>
        </p:spPr>
      </p:pic>
      <p:pic>
        <p:nvPicPr>
          <p:cNvPr id="418" name="Grafik 11"/>
          <p:cNvPicPr/>
          <p:nvPr/>
        </p:nvPicPr>
        <p:blipFill>
          <a:blip r:embed="rId16"/>
          <a:stretch/>
        </p:blipFill>
        <p:spPr>
          <a:xfrm>
            <a:off x="263520" y="332640"/>
            <a:ext cx="2475000" cy="448200"/>
          </a:xfrm>
          <a:prstGeom prst="rect">
            <a:avLst/>
          </a:prstGeom>
          <a:ln w="0">
            <a:noFill/>
          </a:ln>
        </p:spPr>
      </p:pic>
      <p:grpSp>
        <p:nvGrpSpPr>
          <p:cNvPr id="419" name="Group 6"/>
          <p:cNvGrpSpPr/>
          <p:nvPr/>
        </p:nvGrpSpPr>
        <p:grpSpPr>
          <a:xfrm>
            <a:off x="10104120" y="2124000"/>
            <a:ext cx="2086200" cy="1739520"/>
            <a:chOff x="10104120" y="2124000"/>
            <a:chExt cx="2086200" cy="1739520"/>
          </a:xfrm>
        </p:grpSpPr>
        <p:sp>
          <p:nvSpPr>
            <p:cNvPr id="420"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21" name="Group 8"/>
            <p:cNvGrpSpPr/>
            <p:nvPr/>
          </p:nvGrpSpPr>
          <p:grpSpPr>
            <a:xfrm>
              <a:off x="10104120" y="2124000"/>
              <a:ext cx="2086200" cy="1739520"/>
              <a:chOff x="10104120" y="2124000"/>
              <a:chExt cx="2086200" cy="1739520"/>
            </a:xfrm>
          </p:grpSpPr>
          <p:sp>
            <p:nvSpPr>
              <p:cNvPr id="422"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23"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24"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25"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2" name="Line 1"/>
          <p:cNvSpPr/>
          <p:nvPr/>
        </p:nvSpPr>
        <p:spPr>
          <a:xfrm>
            <a:off x="720000" y="997560"/>
            <a:ext cx="1021104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3" name="Line 2"/>
          <p:cNvSpPr/>
          <p:nvPr/>
        </p:nvSpPr>
        <p:spPr>
          <a:xfrm>
            <a:off x="720000" y="6282000"/>
            <a:ext cx="10800000" cy="0"/>
          </a:xfrm>
          <a:prstGeom prst="line">
            <a:avLst/>
          </a:prstGeom>
          <a:ln>
            <a:solidFill>
              <a:srgbClr val="5073A5"/>
            </a:solidFill>
            <a:round/>
          </a:ln>
        </p:spPr>
        <p:style>
          <a:lnRef idx="1">
            <a:schemeClr val="accent1"/>
          </a:lnRef>
          <a:fillRef idx="0">
            <a:schemeClr val="accent1"/>
          </a:fillRef>
          <a:effectRef idx="0">
            <a:schemeClr val="accent1"/>
          </a:effectRef>
          <a:fontRef idx="minor"/>
        </p:style>
      </p:sp>
      <p:sp>
        <p:nvSpPr>
          <p:cNvPr id="464" name="CustomShape 3"/>
          <p:cNvSpPr/>
          <p:nvPr/>
        </p:nvSpPr>
        <p:spPr>
          <a:xfrm>
            <a:off x="715680" y="6426000"/>
            <a:ext cx="4294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de-DE" sz="900" b="1" strike="noStrike" spc="-1">
                <a:solidFill>
                  <a:srgbClr val="406D9B"/>
                </a:solidFill>
                <a:latin typeface="Frutiger LT Com 45 Light"/>
                <a:ea typeface="DejaVu Sans"/>
              </a:rPr>
              <a:t>Folie</a:t>
            </a:r>
            <a:endParaRPr lang="de-DE" sz="900" b="0" strike="noStrike" spc="-1">
              <a:latin typeface="Arial"/>
            </a:endParaRPr>
          </a:p>
        </p:txBody>
      </p:sp>
      <p:pic>
        <p:nvPicPr>
          <p:cNvPr id="465" name="Grafik 19"/>
          <p:cNvPicPr/>
          <p:nvPr/>
        </p:nvPicPr>
        <p:blipFill>
          <a:blip r:embed="rId14"/>
          <a:srcRect l="21079"/>
          <a:stretch/>
        </p:blipFill>
        <p:spPr>
          <a:xfrm>
            <a:off x="8976240" y="578160"/>
            <a:ext cx="1953000" cy="447120"/>
          </a:xfrm>
          <a:prstGeom prst="rect">
            <a:avLst/>
          </a:prstGeom>
          <a:ln w="0">
            <a:noFill/>
          </a:ln>
        </p:spPr>
      </p:pic>
      <p:sp>
        <p:nvSpPr>
          <p:cNvPr id="466" name="CustomShape 4"/>
          <p:cNvSpPr/>
          <p:nvPr/>
        </p:nvSpPr>
        <p:spPr>
          <a:xfrm>
            <a:off x="6961680" y="6426000"/>
            <a:ext cx="4559760" cy="2145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spcBef>
                <a:spcPts val="201"/>
              </a:spcBef>
              <a:tabLst>
                <a:tab pos="0" algn="l"/>
              </a:tabLst>
            </a:pPr>
            <a:r>
              <a:rPr lang="de-DE" sz="1000" b="0" strike="noStrike" spc="-1">
                <a:solidFill>
                  <a:srgbClr val="406D9B"/>
                </a:solidFill>
                <a:latin typeface="Frutiger LT Com 45 Light"/>
                <a:ea typeface="DejaVu Sans"/>
              </a:rPr>
              <a:t>Lehrgebiet</a:t>
            </a:r>
            <a:r>
              <a:rPr lang="de-DE" sz="1000" b="1" strike="noStrike" spc="-1">
                <a:solidFill>
                  <a:srgbClr val="406D9B"/>
                </a:solidFill>
                <a:latin typeface="Frutiger LT Com 45 Light"/>
                <a:ea typeface="DejaVu Sans"/>
              </a:rPr>
              <a:t> Multimedia und Internetanwendungen</a:t>
            </a:r>
            <a:endParaRPr lang="de-DE" sz="1000" b="0" strike="noStrike" spc="-1">
              <a:latin typeface="Arial"/>
            </a:endParaRPr>
          </a:p>
        </p:txBody>
      </p:sp>
      <p:pic>
        <p:nvPicPr>
          <p:cNvPr id="467" name="Grafik 12"/>
          <p:cNvPicPr/>
          <p:nvPr/>
        </p:nvPicPr>
        <p:blipFill>
          <a:blip r:embed="rId14"/>
          <a:srcRect r="79678"/>
          <a:stretch/>
        </p:blipFill>
        <p:spPr>
          <a:xfrm>
            <a:off x="11019600" y="555120"/>
            <a:ext cx="502200" cy="447120"/>
          </a:xfrm>
          <a:prstGeom prst="rect">
            <a:avLst/>
          </a:prstGeom>
          <a:ln w="0">
            <a:noFill/>
          </a:ln>
        </p:spPr>
      </p:pic>
      <p:sp>
        <p:nvSpPr>
          <p:cNvPr id="468" name="CustomShape 5"/>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69" name="Grafik 15"/>
          <p:cNvPicPr/>
          <p:nvPr/>
        </p:nvPicPr>
        <p:blipFill>
          <a:blip r:embed="rId15"/>
          <a:srcRect t="33871" b="16150"/>
          <a:stretch/>
        </p:blipFill>
        <p:spPr>
          <a:xfrm>
            <a:off x="0" y="0"/>
            <a:ext cx="12190320" cy="3427200"/>
          </a:xfrm>
          <a:prstGeom prst="rect">
            <a:avLst/>
          </a:prstGeom>
          <a:ln w="0">
            <a:noFill/>
          </a:ln>
        </p:spPr>
      </p:pic>
      <p:pic>
        <p:nvPicPr>
          <p:cNvPr id="470" name="Grafik 11"/>
          <p:cNvPicPr/>
          <p:nvPr/>
        </p:nvPicPr>
        <p:blipFill>
          <a:blip r:embed="rId16"/>
          <a:stretch/>
        </p:blipFill>
        <p:spPr>
          <a:xfrm>
            <a:off x="263520" y="332640"/>
            <a:ext cx="2475000" cy="448200"/>
          </a:xfrm>
          <a:prstGeom prst="rect">
            <a:avLst/>
          </a:prstGeom>
          <a:ln w="0">
            <a:noFill/>
          </a:ln>
        </p:spPr>
      </p:pic>
      <p:grpSp>
        <p:nvGrpSpPr>
          <p:cNvPr id="471" name="Group 6"/>
          <p:cNvGrpSpPr/>
          <p:nvPr/>
        </p:nvGrpSpPr>
        <p:grpSpPr>
          <a:xfrm>
            <a:off x="10104120" y="2124000"/>
            <a:ext cx="2086200" cy="1739520"/>
            <a:chOff x="10104120" y="2124000"/>
            <a:chExt cx="2086200" cy="1739520"/>
          </a:xfrm>
        </p:grpSpPr>
        <p:sp>
          <p:nvSpPr>
            <p:cNvPr id="472" name="CustomShape 7"/>
            <p:cNvSpPr/>
            <p:nvPr/>
          </p:nvSpPr>
          <p:spPr>
            <a:xfrm flipV="1">
              <a:off x="10920240" y="2123640"/>
              <a:ext cx="1270080" cy="941040"/>
            </a:xfrm>
            <a:prstGeom prst="rect">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grpSp>
          <p:nvGrpSpPr>
            <p:cNvPr id="473" name="Group 8"/>
            <p:cNvGrpSpPr/>
            <p:nvPr/>
          </p:nvGrpSpPr>
          <p:grpSpPr>
            <a:xfrm>
              <a:off x="10104120" y="2124000"/>
              <a:ext cx="2086200" cy="1739520"/>
              <a:chOff x="10104120" y="2124000"/>
              <a:chExt cx="2086200" cy="1739520"/>
            </a:xfrm>
          </p:grpSpPr>
          <p:sp>
            <p:nvSpPr>
              <p:cNvPr id="474" name="CustomShape 9"/>
              <p:cNvSpPr/>
              <p:nvPr/>
            </p:nvSpPr>
            <p:spPr>
              <a:xfrm flipV="1">
                <a:off x="10104120" y="2123640"/>
                <a:ext cx="2086200" cy="1739520"/>
              </a:xfrm>
              <a:prstGeom prst="round2DiagRect">
                <a:avLst>
                  <a:gd name="adj1" fmla="val 16667"/>
                  <a:gd name="adj2" fmla="val 0"/>
                </a:avLst>
              </a:prstGeom>
              <a:solidFill>
                <a:srgbClr val="5073A5"/>
              </a:solidFill>
              <a:ln>
                <a:solidFill>
                  <a:srgbClr val="5073A5"/>
                </a:solidFill>
                <a:round/>
              </a:ln>
            </p:spPr>
            <p:style>
              <a:lnRef idx="2">
                <a:schemeClr val="accent1">
                  <a:shade val="50000"/>
                </a:schemeClr>
              </a:lnRef>
              <a:fillRef idx="1">
                <a:schemeClr val="accent1"/>
              </a:fillRef>
              <a:effectRef idx="0">
                <a:schemeClr val="accent1"/>
              </a:effectRef>
              <a:fontRef idx="minor"/>
            </p:style>
          </p:sp>
          <p:sp>
            <p:nvSpPr>
              <p:cNvPr id="475" name="CustomShape 10"/>
              <p:cNvSpPr/>
              <p:nvPr/>
            </p:nvSpPr>
            <p:spPr>
              <a:xfrm>
                <a:off x="10247760" y="2368080"/>
                <a:ext cx="1798560" cy="106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Informatik</a:t>
                </a:r>
                <a:endParaRPr lang="de-DE" sz="1600" b="0" strike="noStrike" spc="-1">
                  <a:latin typeface="Arial"/>
                </a:endParaRPr>
              </a:p>
            </p:txBody>
          </p:sp>
        </p:grpSp>
      </p:grpSp>
      <p:sp>
        <p:nvSpPr>
          <p:cNvPr id="476" name="PlaceHolder 1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de-DE" sz="4400" b="0" strike="noStrike" spc="-1">
                <a:latin typeface="Arial"/>
              </a:rPr>
              <a:t>Format des Titeltextes durch Klicken bearbeiten</a:t>
            </a:r>
          </a:p>
        </p:txBody>
      </p:sp>
      <p:sp>
        <p:nvSpPr>
          <p:cNvPr id="477" name="PlaceHolder 1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5.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CustomShape 1"/>
          <p:cNvSpPr/>
          <p:nvPr/>
        </p:nvSpPr>
        <p:spPr>
          <a:xfrm>
            <a:off x="1180800" y="4097520"/>
            <a:ext cx="8927280" cy="1123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3600" b="0" strike="noStrike" spc="-1">
                <a:solidFill>
                  <a:srgbClr val="000000"/>
                </a:solidFill>
                <a:latin typeface="Frutiger LT Com 45 Light"/>
                <a:ea typeface="DejaVu Sans"/>
              </a:rPr>
              <a:t>Automatische Erstellung einer Wissensrepräsentation aus einem medizinischen Text</a:t>
            </a:r>
            <a:endParaRPr lang="de-DE" sz="3600" b="0" strike="noStrike" spc="-1">
              <a:latin typeface="Arial"/>
            </a:endParaRPr>
          </a:p>
        </p:txBody>
      </p:sp>
      <p:sp>
        <p:nvSpPr>
          <p:cNvPr id="877" name="CustomShape 2"/>
          <p:cNvSpPr/>
          <p:nvPr/>
        </p:nvSpPr>
        <p:spPr>
          <a:xfrm>
            <a:off x="1180800" y="5321880"/>
            <a:ext cx="8927280" cy="10857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479"/>
              </a:spcBef>
              <a:tabLst>
                <a:tab pos="0" algn="l"/>
              </a:tabLst>
            </a:pPr>
            <a:r>
              <a:rPr lang="de-DE" sz="2400" b="1" strike="noStrike" spc="-1">
                <a:solidFill>
                  <a:srgbClr val="004C97"/>
                </a:solidFill>
                <a:latin typeface="Frutiger LT Com 45 Light"/>
                <a:ea typeface="DejaVu Sans"/>
              </a:rPr>
              <a:t>Fachpraktikum Natural Language Processing, Information Extraction und Retrieval (01589)</a:t>
            </a:r>
            <a:endParaRPr lang="de-DE" sz="2400" b="0" strike="noStrike" spc="-1">
              <a:latin typeface="Arial"/>
            </a:endParaRPr>
          </a:p>
        </p:txBody>
      </p:sp>
      <p:sp>
        <p:nvSpPr>
          <p:cNvPr id="878" name="CustomShape 3"/>
          <p:cNvSpPr/>
          <p:nvPr/>
        </p:nvSpPr>
        <p:spPr>
          <a:xfrm>
            <a:off x="10116000" y="2349000"/>
            <a:ext cx="1942560" cy="130644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de-DE" sz="1600" b="0" strike="noStrike" spc="-1">
                <a:solidFill>
                  <a:srgbClr val="FFFFFF"/>
                </a:solidFill>
                <a:latin typeface="Frutiger LT Com 45 Light"/>
                <a:ea typeface="DejaVu Sans"/>
              </a:rPr>
              <a:t>Fakultät für</a:t>
            </a:r>
            <a:endParaRPr lang="de-DE" sz="1600" b="0" strike="noStrike" spc="-1">
              <a:latin typeface="Arial"/>
            </a:endParaRPr>
          </a:p>
          <a:p>
            <a:pPr algn="r">
              <a:lnSpc>
                <a:spcPct val="100000"/>
              </a:lnSpc>
            </a:pPr>
            <a:r>
              <a:rPr lang="de-DE" sz="1600" b="1" strike="noStrike" spc="-1">
                <a:solidFill>
                  <a:srgbClr val="FFFFFF"/>
                </a:solidFill>
                <a:latin typeface="Frutiger LT Com 45 Light"/>
                <a:ea typeface="DejaVu Sans"/>
              </a:rPr>
              <a:t>Mathematik und</a:t>
            </a:r>
            <a:br/>
            <a:r>
              <a:rPr lang="de-DE" sz="1600" b="1" strike="noStrike" spc="-1">
                <a:solidFill>
                  <a:srgbClr val="FFFFFF"/>
                </a:solidFill>
                <a:latin typeface="Frutiger LT Com 45 Light"/>
                <a:ea typeface="DejaVu Sans"/>
              </a:rPr>
              <a:t>Informatik</a:t>
            </a:r>
            <a:endParaRPr lang="de-DE" sz="1600" b="0" strike="noStrike" spc="-1">
              <a:latin typeface="Arial"/>
            </a:endParaRPr>
          </a:p>
          <a:p>
            <a:pPr algn="r">
              <a:lnSpc>
                <a:spcPct val="100000"/>
              </a:lnSpc>
            </a:pPr>
            <a:endParaRPr lang="de-DE" sz="1600" b="0" strike="noStrike" spc="-1">
              <a:latin typeface="Arial"/>
            </a:endParaRPr>
          </a:p>
        </p:txBody>
      </p:sp>
      <p:pic>
        <p:nvPicPr>
          <p:cNvPr id="913" name="Audio 912">
            <a:hlinkClick r:id="" action="ppaction://media"/>
            <a:extLst>
              <a:ext uri="{FF2B5EF4-FFF2-40B4-BE49-F238E27FC236}">
                <a16:creationId xmlns:a16="http://schemas.microsoft.com/office/drawing/2014/main" id="{281D35AC-AC35-0AB7-0F12-68021F6CF0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3650"/>
    </mc:Choice>
    <mc:Fallback xmlns="">
      <p:transition spd="slow" advTm="2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4. Probleme</a:t>
            </a:r>
            <a:endParaRPr lang="de-DE" sz="4800" b="0" strike="noStrike" spc="-1">
              <a:latin typeface="Arial"/>
            </a:endParaRPr>
          </a:p>
          <a:p>
            <a:pPr>
              <a:lnSpc>
                <a:spcPct val="100000"/>
              </a:lnSpc>
            </a:pPr>
            <a:endParaRPr lang="de-DE" sz="4800" b="0" strike="noStrike" spc="-1">
              <a:latin typeface="Arial"/>
            </a:endParaRPr>
          </a:p>
        </p:txBody>
      </p:sp>
      <p:pic>
        <p:nvPicPr>
          <p:cNvPr id="5" name="Audio 4">
            <a:hlinkClick r:id="" action="ppaction://media"/>
            <a:extLst>
              <a:ext uri="{FF2B5EF4-FFF2-40B4-BE49-F238E27FC236}">
                <a16:creationId xmlns:a16="http://schemas.microsoft.com/office/drawing/2014/main" id="{7B252E32-2F4E-B12F-2ED1-33DD988EB3A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691"/>
    </mc:Choice>
    <mc:Fallback xmlns="">
      <p:transition spd="slow" advTm="3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623103A-8C67-4FBC-BB7E-93C73031DF3F}" type="slidenum">
              <a:rPr lang="de-DE" sz="900" b="1" strike="noStrike" spc="-1">
                <a:solidFill>
                  <a:srgbClr val="5073A5"/>
                </a:solidFill>
                <a:latin typeface="Frutiger LT Com 45 Light"/>
                <a:ea typeface="DejaVu Sans"/>
              </a:rPr>
              <a:t>11</a:t>
            </a:fld>
            <a:endParaRPr lang="de-DE" sz="900" b="0" strike="noStrike" spc="-1">
              <a:latin typeface="Arial"/>
            </a:endParaRPr>
          </a:p>
        </p:txBody>
      </p:sp>
      <p:sp>
        <p:nvSpPr>
          <p:cNvPr id="90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Konkrete Zielsetzung: Krankheiten und Symptome</a:t>
            </a:r>
            <a:endParaRPr lang="de-DE" sz="2200" b="0" strike="noStrike" spc="-1">
              <a:latin typeface="Arial"/>
            </a:endParaRPr>
          </a:p>
        </p:txBody>
      </p:sp>
      <p:sp>
        <p:nvSpPr>
          <p:cNvPr id="905" name="CustomShape 3"/>
          <p:cNvSpPr/>
          <p:nvPr/>
        </p:nvSpPr>
        <p:spPr>
          <a:xfrm>
            <a:off x="1679400" y="1166760"/>
            <a:ext cx="8524800" cy="3558960"/>
          </a:xfrm>
          <a:prstGeom prst="rect">
            <a:avLst/>
          </a:prstGeom>
          <a:solidFill>
            <a:schemeClr val="bg1"/>
          </a:solidFill>
          <a:ln w="0">
            <a:solidFill>
              <a:schemeClr val="tx1"/>
            </a:solidFill>
            <a:prstDash val="sysDash"/>
          </a:ln>
          <a:effectLst>
            <a:outerShdw blurRad="50800"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A6A6A6"/>
                </a:solidFill>
                <a:latin typeface="Arial"/>
                <a:ea typeface="DejaVu Sans"/>
              </a:rPr>
              <a:t>Symptoms - Clinical depression</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The symptoms of depression can be complex and vary widely between people. If you're depressed, you may feel sad, hopeless and lose interest in things you used to enjoy. The symptoms persist for weeks or months and are bad enough to interfere with your work, social life and family life. There are many other symptoms of this disease and you're unlikely to have all of those listed on this page.</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200" b="0" strike="noStrike" spc="-1">
                <a:solidFill>
                  <a:srgbClr val="A6A6A6"/>
                </a:solidFill>
                <a:latin typeface="Arial"/>
                <a:ea typeface="DejaVu Sans"/>
              </a:rPr>
              <a:t>Psychological symptoms</a:t>
            </a:r>
            <a:endParaRPr lang="de-DE" sz="1200" b="0" strike="noStrike" spc="-1">
              <a:latin typeface="Arial"/>
            </a:endParaRPr>
          </a:p>
          <a:p>
            <a:pPr>
              <a:lnSpc>
                <a:spcPct val="100000"/>
              </a:lnSpc>
            </a:pPr>
            <a:endParaRPr lang="de-DE" sz="1200" b="0" strike="noStrike" spc="-1">
              <a:latin typeface="Arial"/>
            </a:endParaRPr>
          </a:p>
          <a:p>
            <a:pPr>
              <a:lnSpc>
                <a:spcPct val="100000"/>
              </a:lnSpc>
            </a:pPr>
            <a:r>
              <a:rPr lang="en-US" sz="1800" b="0" strike="noStrike" spc="-1">
                <a:solidFill>
                  <a:srgbClr val="FF0000"/>
                </a:solidFill>
                <a:latin typeface="Arial"/>
                <a:ea typeface="DejaVu Sans"/>
              </a:rPr>
              <a:t>The psychological symptoms of depression include:</a:t>
            </a:r>
            <a:endParaRPr lang="de-DE" sz="1800" b="0" strike="noStrike" spc="-1">
              <a:latin typeface="Arial"/>
            </a:endParaRPr>
          </a:p>
          <a:p>
            <a:pPr>
              <a:lnSpc>
                <a:spcPct val="100000"/>
              </a:lnSpc>
            </a:pPr>
            <a:r>
              <a:rPr lang="en-US" sz="1800" b="0" strike="noStrike" spc="-1">
                <a:solidFill>
                  <a:srgbClr val="FF0000"/>
                </a:solidFill>
                <a:latin typeface="Arial"/>
                <a:ea typeface="DejaVu Sans"/>
              </a:rPr>
              <a:t>- continuous low mood or sadness</a:t>
            </a:r>
            <a:endParaRPr lang="de-DE" sz="1800" b="0" strike="noStrike" spc="-1">
              <a:latin typeface="Arial"/>
            </a:endParaRPr>
          </a:p>
          <a:p>
            <a:pPr>
              <a:lnSpc>
                <a:spcPct val="100000"/>
              </a:lnSpc>
            </a:pPr>
            <a:r>
              <a:rPr lang="en-US" sz="1200" b="0" strike="noStrike" spc="-1">
                <a:solidFill>
                  <a:srgbClr val="A6A6A6"/>
                </a:solidFill>
                <a:latin typeface="Arial"/>
                <a:ea typeface="DejaVu Sans"/>
              </a:rPr>
              <a:t>- feeling hopeless and helpless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low self-esteem</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tearful</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guilt-ridden</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feeling irritable and intolerant of others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having no motivation or interest in things</a:t>
            </a:r>
            <a:endParaRPr lang="de-DE" sz="1200" b="0" strike="noStrike" spc="-1">
              <a:latin typeface="Arial"/>
            </a:endParaRPr>
          </a:p>
          <a:p>
            <a:pPr>
              <a:lnSpc>
                <a:spcPct val="100000"/>
              </a:lnSpc>
            </a:pPr>
            <a:r>
              <a:rPr lang="en-US" sz="1200" b="0" strike="noStrike" spc="-1">
                <a:solidFill>
                  <a:srgbClr val="A6A6A6"/>
                </a:solidFill>
                <a:latin typeface="Arial"/>
                <a:ea typeface="DejaVu Sans"/>
              </a:rPr>
              <a:t>- finding it difficult to make decisions</a:t>
            </a:r>
            <a:endParaRPr lang="de-DE" sz="1200" b="0" strike="noStrike" spc="-1">
              <a:latin typeface="Arial"/>
            </a:endParaRPr>
          </a:p>
        </p:txBody>
      </p:sp>
      <p:pic>
        <p:nvPicPr>
          <p:cNvPr id="906" name="Grafik 3"/>
          <p:cNvPicPr/>
          <p:nvPr/>
        </p:nvPicPr>
        <p:blipFill>
          <a:blip r:embed="rId4"/>
          <a:srcRect b="87378"/>
          <a:stretch/>
        </p:blipFill>
        <p:spPr>
          <a:xfrm>
            <a:off x="1893600" y="5128200"/>
            <a:ext cx="9512280" cy="660240"/>
          </a:xfrm>
          <a:prstGeom prst="rect">
            <a:avLst/>
          </a:prstGeom>
          <a:ln w="0">
            <a:noFill/>
          </a:ln>
        </p:spPr>
      </p:pic>
      <p:sp>
        <p:nvSpPr>
          <p:cNvPr id="907" name="CustomShape 4"/>
          <p:cNvSpPr/>
          <p:nvPr/>
        </p:nvSpPr>
        <p:spPr>
          <a:xfrm rot="5400000">
            <a:off x="5725440" y="4701600"/>
            <a:ext cx="434160" cy="306720"/>
          </a:xfrm>
          <a:prstGeom prst="rightArrow">
            <a:avLst>
              <a:gd name="adj1" fmla="val 50000"/>
              <a:gd name="adj2" fmla="val 50000"/>
            </a:avLst>
          </a:prstGeom>
          <a:solidFill>
            <a:srgbClr val="993333"/>
          </a:solidFill>
          <a:ln>
            <a:solidFill>
              <a:srgbClr val="712525"/>
            </a:solidFill>
          </a:ln>
        </p:spPr>
        <p:style>
          <a:lnRef idx="2">
            <a:schemeClr val="accent4">
              <a:shade val="50000"/>
            </a:schemeClr>
          </a:lnRef>
          <a:fillRef idx="1">
            <a:schemeClr val="accent4"/>
          </a:fillRef>
          <a:effectRef idx="0">
            <a:schemeClr val="accent4"/>
          </a:effectRef>
          <a:fontRef idx="minor"/>
        </p:style>
      </p:sp>
      <p:sp>
        <p:nvSpPr>
          <p:cNvPr id="908" name="CustomShape 5"/>
          <p:cNvSpPr/>
          <p:nvPr/>
        </p:nvSpPr>
        <p:spPr>
          <a:xfrm>
            <a:off x="9896400" y="1076760"/>
            <a:ext cx="45684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TEXT</a:t>
            </a:r>
            <a:endParaRPr lang="de-DE" sz="1000" b="0" strike="noStrike" spc="-1">
              <a:latin typeface="Arial"/>
            </a:endParaRPr>
          </a:p>
        </p:txBody>
      </p:sp>
      <p:pic>
        <p:nvPicPr>
          <p:cNvPr id="909" name="Grafik 3"/>
          <p:cNvPicPr/>
          <p:nvPr/>
        </p:nvPicPr>
        <p:blipFill>
          <a:blip r:embed="rId4"/>
          <a:srcRect t="91366" b="2318"/>
          <a:stretch/>
        </p:blipFill>
        <p:spPr>
          <a:xfrm>
            <a:off x="1893600" y="5819400"/>
            <a:ext cx="9512280" cy="330480"/>
          </a:xfrm>
          <a:prstGeom prst="rect">
            <a:avLst/>
          </a:prstGeom>
          <a:ln w="0">
            <a:noFill/>
          </a:ln>
        </p:spPr>
      </p:pic>
      <p:sp>
        <p:nvSpPr>
          <p:cNvPr id="910" name="CustomShape 6"/>
          <p:cNvSpPr/>
          <p:nvPr/>
        </p:nvSpPr>
        <p:spPr>
          <a:xfrm>
            <a:off x="7985160" y="5924880"/>
            <a:ext cx="2368080" cy="241920"/>
          </a:xfrm>
          <a:prstGeom prst="rect">
            <a:avLst/>
          </a:pr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000" b="0" strike="noStrike" spc="-1">
                <a:solidFill>
                  <a:srgbClr val="FFFFFF"/>
                </a:solidFill>
                <a:latin typeface="Frutiger LT Com 45 Light"/>
                <a:ea typeface="DejaVu Sans"/>
              </a:rPr>
              <a:t>Wissensrepräsentation im RDF Format</a:t>
            </a:r>
            <a:endParaRPr lang="de-DE" sz="1000" b="0" strike="noStrike" spc="-1">
              <a:latin typeface="Arial"/>
            </a:endParaRPr>
          </a:p>
        </p:txBody>
      </p:sp>
      <p:pic>
        <p:nvPicPr>
          <p:cNvPr id="5" name="Audio 4">
            <a:hlinkClick r:id="" action="ppaction://media"/>
            <a:extLst>
              <a:ext uri="{FF2B5EF4-FFF2-40B4-BE49-F238E27FC236}">
                <a16:creationId xmlns:a16="http://schemas.microsoft.com/office/drawing/2014/main" id="{A6D85629-65F1-BFE7-C41F-3757114781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8828"/>
    </mc:Choice>
    <mc:Fallback xmlns="">
      <p:transition spd="slow" advTm="58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37361AC-C300-4AE5-BE21-890723B75C54}" type="slidenum">
              <a:rPr lang="de-DE" sz="900" b="1" strike="noStrike" spc="-1">
                <a:solidFill>
                  <a:srgbClr val="5073A5"/>
                </a:solidFill>
                <a:latin typeface="Frutiger LT Com 45 Light"/>
                <a:ea typeface="DejaVu Sans"/>
              </a:rPr>
              <a:t>12</a:t>
            </a:fld>
            <a:endParaRPr lang="de-DE" sz="900" b="0" strike="noStrike" spc="-1">
              <a:latin typeface="Arial"/>
            </a:endParaRPr>
          </a:p>
        </p:txBody>
      </p:sp>
      <p:sp>
        <p:nvSpPr>
          <p:cNvPr id="91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Named Entity Recognition</a:t>
            </a:r>
            <a:endParaRPr lang="de-DE" sz="2200" b="0" strike="noStrike" spc="-1">
              <a:latin typeface="Arial"/>
            </a:endParaRPr>
          </a:p>
        </p:txBody>
      </p:sp>
      <p:pic>
        <p:nvPicPr>
          <p:cNvPr id="913" name="Grafik 2"/>
          <p:cNvPicPr/>
          <p:nvPr/>
        </p:nvPicPr>
        <p:blipFill>
          <a:blip r:embed="rId2"/>
          <a:stretch/>
        </p:blipFill>
        <p:spPr>
          <a:xfrm>
            <a:off x="10138680" y="5613120"/>
            <a:ext cx="1351800" cy="542160"/>
          </a:xfrm>
          <a:prstGeom prst="rect">
            <a:avLst/>
          </a:prstGeom>
          <a:ln w="0">
            <a:noFill/>
          </a:ln>
        </p:spPr>
      </p:pic>
      <p:pic>
        <p:nvPicPr>
          <p:cNvPr id="914" name="Grafik 3"/>
          <p:cNvPicPr/>
          <p:nvPr/>
        </p:nvPicPr>
        <p:blipFill>
          <a:blip r:embed="rId3"/>
          <a:stretch/>
        </p:blipFill>
        <p:spPr>
          <a:xfrm>
            <a:off x="1193760" y="1549800"/>
            <a:ext cx="9620280" cy="1078560"/>
          </a:xfrm>
          <a:prstGeom prst="rect">
            <a:avLst/>
          </a:prstGeom>
          <a:ln w="0">
            <a:noFill/>
          </a:ln>
        </p:spPr>
      </p:pic>
      <p:sp>
        <p:nvSpPr>
          <p:cNvPr id="915" name="CustomShape 3"/>
          <p:cNvSpPr/>
          <p:nvPr/>
        </p:nvSpPr>
        <p:spPr>
          <a:xfrm>
            <a:off x="2178720" y="2875680"/>
            <a:ext cx="261756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GPE: Geopolitical Entity</a:t>
            </a:r>
            <a:endParaRPr lang="de-DE" sz="1800" b="0" strike="noStrike" spc="-1">
              <a:latin typeface="Arial"/>
            </a:endParaRPr>
          </a:p>
        </p:txBody>
      </p:sp>
      <p:sp>
        <p:nvSpPr>
          <p:cNvPr id="916" name="CustomShape 4"/>
          <p:cNvSpPr/>
          <p:nvPr/>
        </p:nvSpPr>
        <p:spPr>
          <a:xfrm>
            <a:off x="5603760" y="3688920"/>
            <a:ext cx="223668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800" b="0" strike="noStrike" spc="-1">
                <a:solidFill>
                  <a:srgbClr val="000000"/>
                </a:solidFill>
                <a:latin typeface="Arial"/>
                <a:ea typeface="DejaVu Sans"/>
              </a:rPr>
              <a:t>ORG: Organizations</a:t>
            </a:r>
            <a:endParaRPr lang="de-DE" sz="1800" b="0" strike="noStrike" spc="-1">
              <a:latin typeface="Arial"/>
            </a:endParaRPr>
          </a:p>
        </p:txBody>
      </p:sp>
      <p:sp>
        <p:nvSpPr>
          <p:cNvPr id="917" name="Line 5"/>
          <p:cNvSpPr/>
          <p:nvPr/>
        </p:nvSpPr>
        <p:spPr>
          <a:xfrm>
            <a:off x="2356560" y="2628720"/>
            <a:ext cx="0" cy="180360"/>
          </a:xfrm>
          <a:prstGeom prst="line">
            <a:avLst/>
          </a:prstGeom>
          <a:ln w="28575">
            <a:solidFill>
              <a:srgbClr val="C84C08"/>
            </a:solidFill>
          </a:ln>
        </p:spPr>
        <p:style>
          <a:lnRef idx="1">
            <a:schemeClr val="accent3"/>
          </a:lnRef>
          <a:fillRef idx="0">
            <a:schemeClr val="accent3"/>
          </a:fillRef>
          <a:effectRef idx="0">
            <a:schemeClr val="accent3"/>
          </a:effectRef>
          <a:fontRef idx="minor"/>
        </p:style>
      </p:sp>
      <p:sp>
        <p:nvSpPr>
          <p:cNvPr id="918" name="Line 6"/>
          <p:cNvSpPr/>
          <p:nvPr/>
        </p:nvSpPr>
        <p:spPr>
          <a:xfrm>
            <a:off x="5836680" y="2625120"/>
            <a:ext cx="0" cy="1063440"/>
          </a:xfrm>
          <a:prstGeom prst="line">
            <a:avLst/>
          </a:prstGeom>
          <a:ln w="28575">
            <a:solidFill>
              <a:schemeClr val="accent5">
                <a:lumMod val="60000"/>
                <a:lumOff val="40000"/>
              </a:schemeClr>
            </a:solidFill>
          </a:ln>
        </p:spPr>
        <p:style>
          <a:lnRef idx="1">
            <a:schemeClr val="accent3"/>
          </a:lnRef>
          <a:fillRef idx="0">
            <a:schemeClr val="accent3"/>
          </a:fillRef>
          <a:effectRef idx="0">
            <a:schemeClr val="accent3"/>
          </a:effectRef>
          <a:fontRef idx="minor"/>
        </p:style>
      </p:sp>
      <p:pic>
        <p:nvPicPr>
          <p:cNvPr id="919" name="Grafik 11"/>
          <p:cNvPicPr/>
          <p:nvPr/>
        </p:nvPicPr>
        <p:blipFill>
          <a:blip r:embed="rId4"/>
          <a:stretch/>
        </p:blipFill>
        <p:spPr>
          <a:xfrm>
            <a:off x="1193760" y="4187160"/>
            <a:ext cx="10100880" cy="1425240"/>
          </a:xfrm>
          <a:prstGeom prst="rect">
            <a:avLst/>
          </a:prstGeom>
          <a:ln w="0">
            <a:noFill/>
          </a:ln>
        </p:spPr>
      </p:pic>
      <p:sp>
        <p:nvSpPr>
          <p:cNvPr id="920" name="CustomShape 7"/>
          <p:cNvSpPr/>
          <p:nvPr/>
        </p:nvSpPr>
        <p:spPr>
          <a:xfrm>
            <a:off x="4156920" y="5779800"/>
            <a:ext cx="3017520" cy="239040"/>
          </a:xfrm>
          <a:prstGeom prst="roundRect">
            <a:avLst>
              <a:gd name="adj" fmla="val 16667"/>
            </a:avLst>
          </a:prstGeom>
          <a:solidFill>
            <a:schemeClr val="accent5">
              <a:lumMod val="60000"/>
              <a:lumOff val="40000"/>
            </a:schemeClr>
          </a:solidFill>
          <a:ln>
            <a:solidFill>
              <a:srgbClr val="00386F"/>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de-DE" sz="1400" b="0" strike="noStrike" spc="-1">
                <a:solidFill>
                  <a:srgbClr val="000000"/>
                </a:solidFill>
                <a:latin typeface="Arial"/>
                <a:ea typeface="DejaVu Sans"/>
              </a:rPr>
              <a:t>Keine Named Entities gefunden</a:t>
            </a:r>
            <a:endParaRPr lang="de-DE" sz="1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4EAABA-F29C-43D5-9869-2FC14A78BD0B}" type="slidenum">
              <a:rPr lang="de-DE" sz="900" b="1" strike="noStrike" spc="-1">
                <a:solidFill>
                  <a:srgbClr val="5073A5"/>
                </a:solidFill>
                <a:latin typeface="Frutiger LT Com 45 Light"/>
                <a:ea typeface="DejaVu Sans"/>
              </a:rPr>
              <a:t>13</a:t>
            </a:fld>
            <a:endParaRPr lang="de-DE" sz="900" b="0" strike="noStrike" spc="-1">
              <a:latin typeface="Arial"/>
            </a:endParaRPr>
          </a:p>
        </p:txBody>
      </p:sp>
      <p:sp>
        <p:nvSpPr>
          <p:cNvPr id="92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Probleme</a:t>
            </a:r>
            <a:endParaRPr lang="de-DE" sz="2200" b="0" strike="noStrike" spc="-1">
              <a:latin typeface="Arial"/>
            </a:endParaRPr>
          </a:p>
        </p:txBody>
      </p:sp>
      <p:sp>
        <p:nvSpPr>
          <p:cNvPr id="923" name="CustomShape 3"/>
          <p:cNvSpPr/>
          <p:nvPr/>
        </p:nvSpPr>
        <p:spPr>
          <a:xfrm>
            <a:off x="720000" y="1242360"/>
            <a:ext cx="10243440" cy="353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Standard-</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bietet keine auf medizinisches Fachvokabular trainierte </a:t>
            </a:r>
            <a:r>
              <a:rPr lang="de-DE" sz="2400" b="0" i="1" strike="noStrike" spc="-1">
                <a:solidFill>
                  <a:srgbClr val="000000"/>
                </a:solidFill>
                <a:latin typeface="Frutiger LT Com 45 Light"/>
                <a:ea typeface="DejaVu Sans"/>
              </a:rPr>
              <a:t>Named-Entity-Recognition</a:t>
            </a:r>
            <a:r>
              <a:rPr lang="de-DE" sz="2400" b="0" strike="noStrike" spc="-1">
                <a:solidFill>
                  <a:srgbClr val="000000"/>
                </a:solidFill>
                <a:latin typeface="Frutiger LT Com 45 Light"/>
                <a:ea typeface="DejaVu Sans"/>
              </a:rPr>
              <a:t>-Komponente.</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Geeignete </a:t>
            </a:r>
            <a:r>
              <a:rPr lang="de-DE" sz="2400" b="0" i="1" strike="noStrike" spc="-1">
                <a:solidFill>
                  <a:srgbClr val="000000"/>
                </a:solidFill>
                <a:latin typeface="Frutiger LT Com 45 Light"/>
                <a:ea typeface="DejaVu Sans"/>
              </a:rPr>
              <a:t>Named-Entity-Recognition-Komponente</a:t>
            </a:r>
            <a:r>
              <a:rPr lang="de-DE" sz="2400" b="0" strike="noStrike" spc="-1">
                <a:solidFill>
                  <a:srgbClr val="000000"/>
                </a:solidFill>
                <a:latin typeface="Frutiger LT Com 45 Light"/>
                <a:ea typeface="DejaVu Sans"/>
              </a:rPr>
              <a:t> aus der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-Pipeline identifizieren (Entity Ruler, Entity Recognizer, Entity Linker)</a:t>
            </a:r>
            <a:br/>
            <a:r>
              <a:rPr lang="de-DE" sz="2400" b="0" strike="noStrike" spc="-1">
                <a:solidFill>
                  <a:srgbClr val="000000"/>
                </a:solidFill>
                <a:latin typeface="Arial"/>
                <a:ea typeface="DejaVu Sans"/>
              </a:rPr>
              <a:t> </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Aus welcher Quelle kann geeignetes medizinisches Fachvokabular bezogen werden, in dem Begriffe kategorisiert (Krankheit, Symptom, Therapie, Medikament, ...) sind.</a:t>
            </a:r>
            <a:endParaRPr lang="de-DE" sz="2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5. Lösungsansatz</a:t>
            </a:r>
            <a:endParaRPr lang="de-DE" sz="4800" b="0" strike="noStrike" spc="-1">
              <a:latin typeface="Arial"/>
            </a:endParaRPr>
          </a:p>
          <a:p>
            <a:pPr>
              <a:lnSpc>
                <a:spcPct val="100000"/>
              </a:lnSpc>
            </a:pPr>
            <a:endParaRPr lang="de-DE" sz="48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F775A9A-6B22-4E46-83AB-6A922EE5EF9D}" type="slidenum">
              <a:rPr lang="de-DE" sz="900" b="1" strike="noStrike" spc="-1">
                <a:solidFill>
                  <a:srgbClr val="5073A5"/>
                </a:solidFill>
                <a:latin typeface="Frutiger LT Com 45 Light"/>
                <a:ea typeface="DejaVu Sans"/>
              </a:rPr>
              <a:t>15</a:t>
            </a:fld>
            <a:endParaRPr lang="de-DE" sz="900" b="0" strike="noStrike" spc="-1">
              <a:latin typeface="Arial"/>
            </a:endParaRPr>
          </a:p>
        </p:txBody>
      </p:sp>
      <p:sp>
        <p:nvSpPr>
          <p:cNvPr id="92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Lösungsansatz</a:t>
            </a:r>
            <a:endParaRPr lang="de-DE" sz="2200" b="0" strike="noStrike" spc="-1">
              <a:latin typeface="Arial"/>
            </a:endParaRPr>
          </a:p>
        </p:txBody>
      </p:sp>
      <p:pic>
        <p:nvPicPr>
          <p:cNvPr id="927" name="Grafik 2"/>
          <p:cNvPicPr/>
          <p:nvPr/>
        </p:nvPicPr>
        <p:blipFill>
          <a:blip r:embed="rId2"/>
          <a:stretch/>
        </p:blipFill>
        <p:spPr>
          <a:xfrm>
            <a:off x="7239960" y="1269360"/>
            <a:ext cx="4210920" cy="4807800"/>
          </a:xfrm>
          <a:prstGeom prst="rect">
            <a:avLst/>
          </a:prstGeom>
          <a:ln w="0">
            <a:noFill/>
          </a:ln>
        </p:spPr>
      </p:pic>
      <p:sp>
        <p:nvSpPr>
          <p:cNvPr id="928" name="CustomShape 3"/>
          <p:cNvSpPr/>
          <p:nvPr/>
        </p:nvSpPr>
        <p:spPr>
          <a:xfrm>
            <a:off x="720000" y="1269360"/>
            <a:ext cx="6169680" cy="4815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National Library of Medicine (NLM) stellt Named Entity Recognition Tools auf ihrer Webseite zu Verfügung *)</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Vokabular: MetaMap bzw. MetaMapLite</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Für das Training des spaCy Entity Rulers wurde das Vokabular aus dem MetaMapLite-Projekt verwendet.</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Der Concept Unified Identifier (CUI) ermöglicht die Suche nach Synonymen.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Viele Begriffe des Vokabulars enthalten eine Kategorisierung wie </a:t>
            </a:r>
            <a:r>
              <a:rPr lang="de-DE" sz="1800" b="0" i="1" strike="noStrike" spc="-1">
                <a:solidFill>
                  <a:srgbClr val="000000"/>
                </a:solidFill>
                <a:latin typeface="Frutiger LT Com 45 Light"/>
                <a:ea typeface="DejaVu Sans"/>
              </a:rPr>
              <a:t>disease</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disorder</a:t>
            </a:r>
            <a:r>
              <a:rPr lang="de-DE" sz="1800" b="0" strike="noStrike" spc="-1">
                <a:solidFill>
                  <a:srgbClr val="000000"/>
                </a:solidFill>
                <a:latin typeface="Frutiger LT Com 45 Light"/>
                <a:ea typeface="DejaVu Sans"/>
              </a:rPr>
              <a:t>, </a:t>
            </a:r>
            <a:r>
              <a:rPr lang="de-DE" sz="1800" b="0" i="1" strike="noStrike" spc="-1">
                <a:solidFill>
                  <a:srgbClr val="000000"/>
                </a:solidFill>
                <a:latin typeface="Frutiger LT Com 45 Light"/>
                <a:ea typeface="DejaVu Sans"/>
              </a:rPr>
              <a:t>finding</a:t>
            </a:r>
            <a:r>
              <a:rPr lang="de-DE" sz="1800" b="0" strike="noStrike" spc="-1">
                <a:solidFill>
                  <a:srgbClr val="000000"/>
                </a:solidFill>
                <a:latin typeface="Frutiger LT Com 45 Light"/>
                <a:ea typeface="DejaVu Sans"/>
              </a:rPr>
              <a:t>, etc.</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Fehlt eine Kategorisierung, kann über die Synonymen-Suche ein Begriff mit Kategorisierung gesucht werden.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Diese Kategorisierung wird für das Training des Entity Rulers übernommen.</a:t>
            </a:r>
            <a:endParaRPr lang="de-DE" sz="1800" b="0" strike="noStrike" spc="-1">
              <a:latin typeface="Arial"/>
            </a:endParaRPr>
          </a:p>
          <a:p>
            <a:pPr marL="285840" indent="-284400">
              <a:lnSpc>
                <a:spcPct val="100000"/>
              </a:lnSpc>
              <a:spcBef>
                <a:spcPts val="601"/>
              </a:spcBef>
              <a:buClr>
                <a:srgbClr val="000000"/>
              </a:buClr>
              <a:buFont typeface="Arial"/>
              <a:buChar char="•"/>
            </a:pPr>
            <a:r>
              <a:rPr lang="de-DE" sz="1800" b="0" strike="noStrike" spc="-1">
                <a:solidFill>
                  <a:srgbClr val="000000"/>
                </a:solidFill>
                <a:latin typeface="Frutiger LT Com 45 Light"/>
                <a:ea typeface="DejaVu Sans"/>
              </a:rPr>
              <a:t>126.485 </a:t>
            </a:r>
            <a:r>
              <a:rPr lang="de-DE" sz="1800" b="0" i="1" strike="noStrike" spc="-1">
                <a:solidFill>
                  <a:srgbClr val="000000"/>
                </a:solidFill>
                <a:latin typeface="Frutiger LT Com 45 Light"/>
                <a:ea typeface="DejaVu Sans"/>
              </a:rPr>
              <a:t>diseases</a:t>
            </a:r>
            <a:r>
              <a:rPr lang="de-DE" sz="1800" b="0" strike="noStrike" spc="-1">
                <a:solidFill>
                  <a:srgbClr val="000000"/>
                </a:solidFill>
                <a:latin typeface="Frutiger LT Com 45 Light"/>
                <a:ea typeface="DejaVu Sans"/>
              </a:rPr>
              <a:t> / </a:t>
            </a:r>
            <a:r>
              <a:rPr lang="de-DE" sz="1800" b="0" i="1" strike="noStrike" spc="-1">
                <a:solidFill>
                  <a:srgbClr val="000000"/>
                </a:solidFill>
                <a:latin typeface="Frutiger LT Com 45 Light"/>
                <a:ea typeface="DejaVu Sans"/>
              </a:rPr>
              <a:t>disorders</a:t>
            </a:r>
            <a:r>
              <a:rPr lang="de-DE" sz="1800" b="0" strike="noStrike" spc="-1">
                <a:solidFill>
                  <a:srgbClr val="000000"/>
                </a:solidFill>
                <a:latin typeface="Frutiger LT Com 45 Light"/>
                <a:ea typeface="DejaVu Sans"/>
              </a:rPr>
              <a:t>, 60.423 </a:t>
            </a:r>
            <a:r>
              <a:rPr lang="de-DE" sz="1800" b="0" i="1" strike="noStrike" spc="-1">
                <a:solidFill>
                  <a:srgbClr val="000000"/>
                </a:solidFill>
                <a:latin typeface="Frutiger LT Com 45 Light"/>
                <a:ea typeface="DejaVu Sans"/>
              </a:rPr>
              <a:t>findings</a:t>
            </a:r>
            <a:endParaRPr lang="de-DE" sz="1800" b="0" strike="noStrike" spc="-1">
              <a:latin typeface="Arial"/>
            </a:endParaRPr>
          </a:p>
          <a:p>
            <a:pPr>
              <a:lnSpc>
                <a:spcPct val="100000"/>
              </a:lnSpc>
              <a:spcBef>
                <a:spcPts val="601"/>
              </a:spcBef>
            </a:pPr>
            <a:endParaRPr lang="de-DE" sz="1800" b="0" strike="noStrike" spc="-1">
              <a:latin typeface="Arial"/>
            </a:endParaRPr>
          </a:p>
        </p:txBody>
      </p:sp>
      <p:sp>
        <p:nvSpPr>
          <p:cNvPr id="929" name="CustomShape 4"/>
          <p:cNvSpPr/>
          <p:nvPr/>
        </p:nvSpPr>
        <p:spPr>
          <a:xfrm>
            <a:off x="659880" y="5947920"/>
            <a:ext cx="414252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de-DE" sz="1100" b="0" strike="noStrike" spc="-1">
                <a:solidFill>
                  <a:srgbClr val="000000"/>
                </a:solidFill>
                <a:latin typeface="Arial"/>
                <a:ea typeface="DejaVu Sans"/>
              </a:rPr>
              <a:t>*) https://ii.nlm.nih.gov/Interactive/UTS_Required/MetaMap.html</a:t>
            </a:r>
            <a:endParaRPr lang="de-DE" sz="11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6. Modelle und Implementierung</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FE5BF79B-6A30-98D7-96CB-DD90E78E32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0128" y="584911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251"/>
    </mc:Choice>
    <mc:Fallback xmlns="">
      <p:transition spd="slow" advTm="11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EF7B07F-666F-46D2-B888-AD897AA0E40C}" type="slidenum">
              <a:rPr lang="de-DE" sz="900" b="1" strike="noStrike" spc="-1">
                <a:solidFill>
                  <a:srgbClr val="5073A5"/>
                </a:solidFill>
                <a:latin typeface="Frutiger LT Com 45 Light"/>
                <a:ea typeface="DejaVu Sans"/>
              </a:rPr>
              <a:t>17</a:t>
            </a:fld>
            <a:endParaRPr lang="de-DE" sz="900" b="0" strike="noStrike" spc="-1">
              <a:latin typeface="Arial"/>
            </a:endParaRPr>
          </a:p>
        </p:txBody>
      </p:sp>
      <p:sp>
        <p:nvSpPr>
          <p:cNvPr id="93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Aktivitätsdiagramm</a:t>
            </a:r>
            <a:endParaRPr lang="de-DE" sz="2200" b="0" strike="noStrike" spc="-1">
              <a:latin typeface="Arial"/>
            </a:endParaRPr>
          </a:p>
        </p:txBody>
      </p:sp>
      <p:pic>
        <p:nvPicPr>
          <p:cNvPr id="933" name="Grafik 2"/>
          <p:cNvPicPr/>
          <p:nvPr/>
        </p:nvPicPr>
        <p:blipFill>
          <a:blip r:embed="rId4"/>
          <a:stretch/>
        </p:blipFill>
        <p:spPr>
          <a:xfrm>
            <a:off x="4983120" y="1269360"/>
            <a:ext cx="6562440" cy="4501080"/>
          </a:xfrm>
          <a:prstGeom prst="rect">
            <a:avLst/>
          </a:prstGeom>
          <a:ln w="0">
            <a:noFill/>
          </a:ln>
        </p:spPr>
      </p:pic>
      <p:sp>
        <p:nvSpPr>
          <p:cNvPr id="934" name="CustomShape 3"/>
          <p:cNvSpPr/>
          <p:nvPr/>
        </p:nvSpPr>
        <p:spPr>
          <a:xfrm>
            <a:off x="645840" y="1397160"/>
            <a:ext cx="4416480" cy="456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Konsolenapplikation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Ordner für beliebig viele zu analysierende Textdateien</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In allen Texten wird nach Krankheiten und ihren Symptomen gesucht.</a:t>
            </a:r>
            <a:endParaRPr lang="de-DE" sz="2400" b="0" strike="noStrike" spc="-1">
              <a:latin typeface="Arial"/>
            </a:endParaRPr>
          </a:p>
          <a:p>
            <a:pPr marL="285840" indent="-284400">
              <a:lnSpc>
                <a:spcPct val="100000"/>
              </a:lnSpc>
              <a:spcBef>
                <a:spcPts val="1199"/>
              </a:spcBef>
              <a:buClr>
                <a:srgbClr val="000000"/>
              </a:buClr>
              <a:buFont typeface="Arial"/>
              <a:buChar char="•"/>
            </a:pPr>
            <a:r>
              <a:rPr lang="de-DE" sz="2400" b="0" strike="noStrike" spc="-1">
                <a:solidFill>
                  <a:srgbClr val="000000"/>
                </a:solidFill>
                <a:latin typeface="Frutiger LT Com 45 Light"/>
                <a:ea typeface="DejaVu Sans"/>
              </a:rPr>
              <a:t>Ein Zusammenhang wird angenommen, wenn in einem Satz eine Krankheit und ein Symptom gefunden werden.</a:t>
            </a:r>
            <a:endParaRPr lang="de-DE" sz="2400" b="0" strike="noStrike" spc="-1">
              <a:latin typeface="Arial"/>
            </a:endParaRPr>
          </a:p>
        </p:txBody>
      </p:sp>
      <p:pic>
        <p:nvPicPr>
          <p:cNvPr id="2" name="Aufgezeichneter Sound">
            <a:hlinkClick r:id="" action="ppaction://media"/>
            <a:extLst>
              <a:ext uri="{FF2B5EF4-FFF2-40B4-BE49-F238E27FC236}">
                <a16:creationId xmlns:a16="http://schemas.microsoft.com/office/drawing/2014/main" id="{2F5F6498-14DC-1278-7AA0-217FBFAF1C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35960" y="555504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968"/>
    </mc:Choice>
    <mc:Fallback xmlns="">
      <p:transition spd="slow" advTm="43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7C56F91-8C50-46CC-9386-8C18DC1EE899}" type="slidenum">
              <a:rPr lang="de-DE" sz="900" b="1" strike="noStrike" spc="-1">
                <a:solidFill>
                  <a:srgbClr val="5073A5"/>
                </a:solidFill>
                <a:latin typeface="Frutiger LT Com 45 Light"/>
                <a:ea typeface="DejaVu Sans"/>
              </a:rPr>
              <a:t>18</a:t>
            </a:fld>
            <a:endParaRPr lang="de-DE" sz="900" b="0" strike="noStrike" spc="-1">
              <a:latin typeface="Arial"/>
            </a:endParaRPr>
          </a:p>
        </p:txBody>
      </p:sp>
      <p:sp>
        <p:nvSpPr>
          <p:cNvPr id="93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Implementierung / Architekturdiagramm</a:t>
            </a:r>
            <a:endParaRPr lang="de-DE" sz="2200" b="0" strike="noStrike" spc="-1">
              <a:latin typeface="Arial"/>
            </a:endParaRPr>
          </a:p>
        </p:txBody>
      </p:sp>
      <p:pic>
        <p:nvPicPr>
          <p:cNvPr id="937" name="Grafik 2"/>
          <p:cNvPicPr/>
          <p:nvPr/>
        </p:nvPicPr>
        <p:blipFill>
          <a:blip r:embed="rId4"/>
          <a:stretch/>
        </p:blipFill>
        <p:spPr>
          <a:xfrm>
            <a:off x="2111760" y="1197720"/>
            <a:ext cx="8768520" cy="4744080"/>
          </a:xfrm>
          <a:prstGeom prst="rect">
            <a:avLst/>
          </a:prstGeom>
          <a:ln w="0">
            <a:noFill/>
          </a:ln>
        </p:spPr>
      </p:pic>
      <p:pic>
        <p:nvPicPr>
          <p:cNvPr id="2" name="Aufgezeichneter Sound">
            <a:hlinkClick r:id="" action="ppaction://media"/>
            <a:extLst>
              <a:ext uri="{FF2B5EF4-FFF2-40B4-BE49-F238E27FC236}">
                <a16:creationId xmlns:a16="http://schemas.microsoft.com/office/drawing/2014/main" id="{69DB9C1C-41B7-E3DC-2282-6BC48A408C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0280" y="535548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975"/>
    </mc:Choice>
    <mc:Fallback>
      <p:transition spd="slow" advTm="39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F0384D5B-BF9B-4C34-B361-AF1961AFBA36}" type="slidenum">
              <a:rPr lang="de-DE" sz="900" b="1" strike="noStrike" spc="-1">
                <a:solidFill>
                  <a:srgbClr val="5073A5"/>
                </a:solidFill>
                <a:latin typeface="Frutiger LT Com 45 Light"/>
                <a:ea typeface="DejaVu Sans"/>
              </a:rPr>
              <a:t>19</a:t>
            </a:fld>
            <a:endParaRPr lang="de-DE" sz="900" b="0" strike="noStrike" spc="-1">
              <a:latin typeface="Arial"/>
            </a:endParaRPr>
          </a:p>
        </p:txBody>
      </p:sp>
      <p:sp>
        <p:nvSpPr>
          <p:cNvPr id="93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RuleBasedPreprocessor</a:t>
            </a:r>
            <a:endParaRPr lang="de-DE" sz="2200" b="0" strike="noStrike" spc="-1">
              <a:latin typeface="Arial"/>
            </a:endParaRPr>
          </a:p>
        </p:txBody>
      </p:sp>
      <p:sp>
        <p:nvSpPr>
          <p:cNvPr id="940" name="CustomShape 3"/>
          <p:cNvSpPr/>
          <p:nvPr/>
        </p:nvSpPr>
        <p:spPr>
          <a:xfrm>
            <a:off x="808200" y="1333800"/>
            <a:ext cx="10243440" cy="4418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Entfernen von Literaturangaben (z. B. „[345]“) und unnötigen Leerzeichen, Umformung von Aufzählungen</a:t>
            </a:r>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PySBD</a:t>
            </a:r>
            <a:r>
              <a:rPr lang="de-DE" sz="2400" b="0" strike="noStrike" spc="-1" dirty="0">
                <a:solidFill>
                  <a:srgbClr val="000000"/>
                </a:solidFill>
                <a:latin typeface="Frutiger LT Com 45 Light"/>
                <a:ea typeface="DejaVu Sans"/>
              </a:rPr>
              <a:t>:</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Boundary </a:t>
            </a:r>
            <a:r>
              <a:rPr lang="de-DE" sz="2400" b="0" i="1" strike="noStrike" spc="-1" dirty="0" err="1">
                <a:solidFill>
                  <a:srgbClr val="000000"/>
                </a:solidFill>
                <a:latin typeface="Frutiger LT Com 45 Light"/>
                <a:ea typeface="DejaVu Sans"/>
              </a:rPr>
              <a:t>Detector</a:t>
            </a:r>
            <a:r>
              <a:rPr lang="de-DE" sz="2400" b="0" i="1" strike="noStrike" spc="-1" dirty="0">
                <a:solidFill>
                  <a:srgbClr val="000000"/>
                </a:solidFill>
                <a:latin typeface="Frutiger LT Com 45 Light"/>
                <a:ea typeface="DejaVu Sans"/>
              </a:rPr>
              <a:t>/</a:t>
            </a:r>
            <a:r>
              <a:rPr lang="de-DE" sz="2400" b="0" i="1" strike="noStrike" spc="-1" dirty="0" err="1">
                <a:solidFill>
                  <a:srgbClr val="000000"/>
                </a:solidFill>
                <a:latin typeface="Frutiger LT Com 45 Light"/>
                <a:ea typeface="DejaVu Sans"/>
              </a:rPr>
              <a:t>Disambiguater</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ermittelt Satzgrenzen in Texten</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„Da drüben ist ein Haus. Wollen wir hingehen?“</a:t>
            </a:r>
            <a:br>
              <a:rPr dirty="0"/>
            </a:br>
            <a:r>
              <a:rPr lang="de-DE" sz="2400" b="0" i="1" strike="noStrike" spc="-1" dirty="0">
                <a:solidFill>
                  <a:srgbClr val="000000"/>
                </a:solidFill>
                <a:latin typeface="Frutiger LT Com 45 Light"/>
                <a:ea typeface="DejaVu Sans"/>
              </a:rPr>
              <a:t>	→ [„Da drüben ist ein Haus.“, „Wollen wir hingehen?“]</a:t>
            </a:r>
            <a:endParaRPr lang="de-DE" sz="2400" b="0" strike="noStrike" spc="-1" dirty="0">
              <a:latin typeface="Arial"/>
            </a:endParaRPr>
          </a:p>
          <a:p>
            <a:pPr marL="360000" lvl="1"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Performance wird anhand von </a:t>
            </a:r>
            <a:r>
              <a:rPr lang="de-DE" sz="2400" b="0" i="1" strike="noStrike" spc="-1" dirty="0">
                <a:solidFill>
                  <a:srgbClr val="000000"/>
                </a:solidFill>
                <a:latin typeface="Frutiger LT Com 45 Light"/>
                <a:ea typeface="DejaVu Sans"/>
              </a:rPr>
              <a:t>Golden Rules </a:t>
            </a:r>
            <a:r>
              <a:rPr lang="de-DE" sz="2400" b="0" strike="noStrike" spc="-1" dirty="0">
                <a:solidFill>
                  <a:srgbClr val="000000"/>
                </a:solidFill>
                <a:latin typeface="Frutiger LT Com 45 Light"/>
                <a:ea typeface="DejaVu Sans"/>
              </a:rPr>
              <a:t>getestet, die auf alle Sprachen anwendbar sind</a:t>
            </a:r>
            <a:br>
              <a:rPr dirty="0"/>
            </a:br>
            <a:r>
              <a:rPr lang="de-DE" sz="2400" b="0" strike="noStrike" spc="-1" dirty="0">
                <a:solidFill>
                  <a:srgbClr val="000000"/>
                </a:solidFill>
                <a:latin typeface="Frutiger LT Com 45 Light"/>
                <a:ea typeface="DejaVu Sans"/>
              </a:rPr>
              <a:t>	„</a:t>
            </a:r>
            <a:r>
              <a:rPr lang="de-DE" sz="2400" b="0" i="1" strike="noStrike" spc="-1" dirty="0">
                <a:solidFill>
                  <a:srgbClr val="000000"/>
                </a:solidFill>
                <a:latin typeface="Frutiger LT Com 45 Light"/>
                <a:ea typeface="DejaVu Sans"/>
              </a:rPr>
              <a:t>U.S. </a:t>
            </a:r>
            <a:r>
              <a:rPr lang="de-DE" sz="2400" b="0" i="1" strike="noStrike" spc="-1" dirty="0" err="1">
                <a:solidFill>
                  <a:srgbClr val="000000"/>
                </a:solidFill>
                <a:latin typeface="Frutiger LT Com 45 Light"/>
                <a:ea typeface="DejaVu Sans"/>
              </a:rPr>
              <a:t>as</a:t>
            </a:r>
            <a:r>
              <a:rPr lang="de-DE" sz="2400" b="0" i="1" strike="noStrike" spc="-1" dirty="0">
                <a:solidFill>
                  <a:srgbClr val="000000"/>
                </a:solidFill>
                <a:latin typeface="Frutiger LT Com 45 Light"/>
                <a:ea typeface="DejaVu Sans"/>
              </a:rPr>
              <a:t> non </a:t>
            </a:r>
            <a:r>
              <a:rPr lang="de-DE" sz="2400" b="0" i="1" strike="noStrike" spc="-1" dirty="0" err="1">
                <a:solidFill>
                  <a:srgbClr val="000000"/>
                </a:solidFill>
                <a:latin typeface="Frutiger LT Com 45 Light"/>
                <a:ea typeface="DejaVu Sans"/>
              </a:rPr>
              <a:t>sentence</a:t>
            </a:r>
            <a:r>
              <a:rPr lang="de-DE" sz="2400" b="0" i="1" strike="noStrike" spc="-1" dirty="0">
                <a:solidFill>
                  <a:srgbClr val="000000"/>
                </a:solidFill>
                <a:latin typeface="Frutiger LT Com 45 Light"/>
                <a:ea typeface="DejaVu Sans"/>
              </a:rPr>
              <a:t> </a:t>
            </a:r>
            <a:r>
              <a:rPr lang="de-DE" sz="2400" b="0" i="1" strike="noStrike" spc="-1" dirty="0" err="1">
                <a:solidFill>
                  <a:srgbClr val="000000"/>
                </a:solidFill>
                <a:latin typeface="Frutiger LT Com 45 Light"/>
                <a:ea typeface="DejaVu Sans"/>
              </a:rPr>
              <a:t>boundary</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B436AE37-C262-226E-B937-BA86310E99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51640" y="55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875"/>
    </mc:Choice>
    <mc:Fallback xmlns="">
      <p:transition spd="slow" advTm="3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406D9B"/>
                </a:solidFill>
                <a:latin typeface="Frutiger LT Com 45 Light"/>
                <a:ea typeface="DejaVu Sans"/>
              </a:rPr>
              <a:t>Agenda</a:t>
            </a:r>
            <a:endParaRPr lang="de-DE" sz="2200" b="0" strike="noStrike" spc="-1">
              <a:latin typeface="Arial"/>
            </a:endParaRPr>
          </a:p>
        </p:txBody>
      </p:sp>
      <p:sp>
        <p:nvSpPr>
          <p:cNvPr id="880" name="CustomShape 2"/>
          <p:cNvSpPr/>
          <p:nvPr/>
        </p:nvSpPr>
        <p:spPr>
          <a:xfrm>
            <a:off x="900000" y="1638360"/>
            <a:ext cx="8998560" cy="36918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Aufgabenstellung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State </a:t>
            </a:r>
            <a:r>
              <a:rPr lang="de-DE" sz="2600" b="0" strike="noStrike" spc="-1" dirty="0" err="1">
                <a:solidFill>
                  <a:srgbClr val="000000"/>
                </a:solidFill>
                <a:latin typeface="Frutiger LT Com 45 Light"/>
                <a:ea typeface="DejaVu Sans"/>
              </a:rPr>
              <a:t>of</a:t>
            </a:r>
            <a:r>
              <a:rPr lang="de-DE" sz="2600" b="0" strike="noStrike" spc="-1" dirty="0">
                <a:solidFill>
                  <a:srgbClr val="000000"/>
                </a:solidFill>
                <a:latin typeface="Frutiger LT Com 45 Light"/>
                <a:ea typeface="DejaVu Sans"/>
              </a:rPr>
              <a:t> </a:t>
            </a:r>
            <a:r>
              <a:rPr lang="de-DE" sz="2600" b="0" strike="noStrike" spc="-1" dirty="0" err="1">
                <a:solidFill>
                  <a:srgbClr val="000000"/>
                </a:solidFill>
                <a:latin typeface="Frutiger LT Com 45 Light"/>
                <a:ea typeface="DejaVu Sans"/>
              </a:rPr>
              <a:t>the</a:t>
            </a:r>
            <a:r>
              <a:rPr lang="de-DE" sz="2600" b="0" strike="noStrike" spc="-1" dirty="0">
                <a:solidFill>
                  <a:srgbClr val="000000"/>
                </a:solidFill>
                <a:latin typeface="Frutiger LT Com 45 Light"/>
                <a:ea typeface="DejaVu Sans"/>
              </a:rPr>
              <a:t> Art</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Forschungsziele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Probleme</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Lösungsansatz</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Modelle und Implementierung</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Demo</a:t>
            </a:r>
            <a:endParaRPr lang="de-DE" sz="2600" b="0" strike="noStrike" spc="-1" dirty="0">
              <a:latin typeface="Arial"/>
            </a:endParaRPr>
          </a:p>
          <a:p>
            <a:pPr marL="457200" indent="-456480">
              <a:lnSpc>
                <a:spcPct val="100000"/>
              </a:lnSpc>
              <a:buClr>
                <a:srgbClr val="000000"/>
              </a:buClr>
              <a:buFont typeface="Arial"/>
              <a:buAutoNum type="arabicPeriod"/>
            </a:pPr>
            <a:r>
              <a:rPr lang="de-DE" sz="2600" b="0" strike="noStrike" spc="-1" dirty="0">
                <a:solidFill>
                  <a:srgbClr val="000000"/>
                </a:solidFill>
                <a:latin typeface="Frutiger LT Com 45 Light"/>
                <a:ea typeface="DejaVu Sans"/>
              </a:rPr>
              <a:t>Evaluation</a:t>
            </a:r>
          </a:p>
          <a:p>
            <a:pPr marL="457200" indent="-456480">
              <a:lnSpc>
                <a:spcPct val="100000"/>
              </a:lnSpc>
              <a:buClr>
                <a:srgbClr val="000000"/>
              </a:buClr>
              <a:buFont typeface="Arial"/>
              <a:buAutoNum type="arabicPeriod"/>
            </a:pPr>
            <a:r>
              <a:rPr lang="de-DE" sz="2600" spc="-1" dirty="0">
                <a:solidFill>
                  <a:srgbClr val="000000"/>
                </a:solidFill>
                <a:latin typeface="Frutiger LT Com 45 Light"/>
                <a:ea typeface="DejaVu Sans"/>
              </a:rPr>
              <a:t>Zusammenfassung</a:t>
            </a:r>
            <a:endParaRPr lang="de-DE" sz="2600" b="0" strike="noStrike" spc="-1" dirty="0">
              <a:latin typeface="Arial"/>
            </a:endParaRPr>
          </a:p>
        </p:txBody>
      </p:sp>
      <p:sp>
        <p:nvSpPr>
          <p:cNvPr id="881" name="Line 3"/>
          <p:cNvSpPr/>
          <p:nvPr/>
        </p:nvSpPr>
        <p:spPr>
          <a:xfrm>
            <a:off x="720000" y="1620000"/>
            <a:ext cx="0" cy="3581174"/>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882" name="CustomShape 4"/>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DAA1F530-4AA0-467D-85FA-30E3D6B319A5}" type="slidenum">
              <a:rPr lang="de-DE" sz="900" b="1" strike="noStrike" spc="-1">
                <a:solidFill>
                  <a:srgbClr val="406D9B"/>
                </a:solidFill>
                <a:latin typeface="Frutiger LT Com 45 Light"/>
                <a:ea typeface="DejaVu Sans"/>
              </a:rPr>
              <a:t>2</a:t>
            </a:fld>
            <a:endParaRPr lang="de-DE" sz="900" b="0" strike="noStrike" spc="-1">
              <a:latin typeface="Arial"/>
            </a:endParaRPr>
          </a:p>
        </p:txBody>
      </p:sp>
      <p:pic>
        <p:nvPicPr>
          <p:cNvPr id="16" name="Audio 15">
            <a:hlinkClick r:id="" action="ppaction://media"/>
            <a:extLst>
              <a:ext uri="{FF2B5EF4-FFF2-40B4-BE49-F238E27FC236}">
                <a16:creationId xmlns:a16="http://schemas.microsoft.com/office/drawing/2014/main" id="{F0FC761D-083A-D67B-E947-63D02CF8FB4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4821"/>
    </mc:Choice>
    <mc:Fallback xmlns="">
      <p:transition spd="slow" advTm="64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103E86-E765-43E0-BD07-4443DB0CA7D7}" type="slidenum">
              <a:rPr lang="de-DE" sz="900" b="1" strike="noStrike" spc="-1">
                <a:solidFill>
                  <a:srgbClr val="5073A5"/>
                </a:solidFill>
                <a:latin typeface="Frutiger LT Com 45 Light"/>
                <a:ea typeface="DejaVu Sans"/>
              </a:rPr>
              <a:t>20</a:t>
            </a:fld>
            <a:endParaRPr lang="de-DE" sz="900" b="0" strike="noStrike" spc="-1">
              <a:latin typeface="Arial"/>
            </a:endParaRPr>
          </a:p>
        </p:txBody>
      </p:sp>
      <p:sp>
        <p:nvSpPr>
          <p:cNvPr id="94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SpaCy‘s Entity Ruler</a:t>
            </a:r>
            <a:endParaRPr lang="de-DE" sz="2200" b="0" strike="noStrike" spc="-1">
              <a:latin typeface="Arial"/>
            </a:endParaRPr>
          </a:p>
        </p:txBody>
      </p:sp>
      <p:pic>
        <p:nvPicPr>
          <p:cNvPr id="943" name="Grafik 1"/>
          <p:cNvPicPr/>
          <p:nvPr/>
        </p:nvPicPr>
        <p:blipFill>
          <a:blip r:embed="rId4"/>
          <a:stretch/>
        </p:blipFill>
        <p:spPr>
          <a:xfrm>
            <a:off x="647280" y="1099080"/>
            <a:ext cx="10406160" cy="5041440"/>
          </a:xfrm>
          <a:prstGeom prst="rect">
            <a:avLst/>
          </a:prstGeom>
          <a:ln w="0">
            <a:noFill/>
          </a:ln>
        </p:spPr>
      </p:pic>
      <p:pic>
        <p:nvPicPr>
          <p:cNvPr id="944" name="Grafik 2"/>
          <p:cNvPicPr/>
          <p:nvPr/>
        </p:nvPicPr>
        <p:blipFill>
          <a:blip r:embed="rId5"/>
          <a:stretch/>
        </p:blipFill>
        <p:spPr>
          <a:xfrm>
            <a:off x="10192320" y="5487480"/>
            <a:ext cx="1351800" cy="542160"/>
          </a:xfrm>
          <a:prstGeom prst="rect">
            <a:avLst/>
          </a:prstGeom>
          <a:ln w="0">
            <a:noFill/>
          </a:ln>
        </p:spPr>
      </p:pic>
      <p:pic>
        <p:nvPicPr>
          <p:cNvPr id="2" name="Aufgezeichneter Sound">
            <a:hlinkClick r:id="" action="ppaction://media"/>
            <a:extLst>
              <a:ext uri="{FF2B5EF4-FFF2-40B4-BE49-F238E27FC236}">
                <a16:creationId xmlns:a16="http://schemas.microsoft.com/office/drawing/2014/main" id="{365404A7-F8DF-4C08-650F-DE02D094CD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9320" y="578028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755"/>
    </mc:Choice>
    <mc:Fallback>
      <p:transition spd="slow" advTm="46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7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2C3CB4DE-62FC-456B-B3BB-016CE0F39665}" type="slidenum">
              <a:rPr lang="de-DE" sz="900" b="1" strike="noStrike" spc="-1">
                <a:solidFill>
                  <a:srgbClr val="5073A5"/>
                </a:solidFill>
                <a:latin typeface="Frutiger LT Com 45 Light"/>
                <a:ea typeface="DejaVu Sans"/>
              </a:rPr>
              <a:t>21</a:t>
            </a:fld>
            <a:endParaRPr lang="de-DE" sz="900" b="0" strike="noStrike" spc="-1">
              <a:latin typeface="Arial"/>
            </a:endParaRPr>
          </a:p>
        </p:txBody>
      </p:sp>
      <p:sp>
        <p:nvSpPr>
          <p:cNvPr id="94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KnowledgeExtractor</a:t>
            </a:r>
            <a:endParaRPr lang="de-DE" sz="2200" b="0" strike="noStrike" spc="-1">
              <a:latin typeface="Arial"/>
            </a:endParaRPr>
          </a:p>
        </p:txBody>
      </p:sp>
      <p:sp>
        <p:nvSpPr>
          <p:cNvPr id="2" name="CustomShape 3">
            <a:extLst>
              <a:ext uri="{FF2B5EF4-FFF2-40B4-BE49-F238E27FC236}">
                <a16:creationId xmlns:a16="http://schemas.microsoft.com/office/drawing/2014/main" id="{FD3440E5-3A4E-B198-43F0-7798969C1AB1}"/>
              </a:ext>
            </a:extLst>
          </p:cNvPr>
          <p:cNvSpPr/>
          <p:nvPr/>
        </p:nvSpPr>
        <p:spPr>
          <a:xfrm>
            <a:off x="808200" y="1333800"/>
            <a:ext cx="10243440" cy="290703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Extraktion von Krankheiten und Symptomen aus einer medizinischen </a:t>
            </a:r>
            <a:r>
              <a:rPr lang="de-DE" sz="2400" b="0" strike="noStrike" spc="-1" dirty="0" err="1">
                <a:solidFill>
                  <a:srgbClr val="000000"/>
                </a:solidFill>
                <a:latin typeface="Frutiger LT Com 45 Light"/>
                <a:ea typeface="DejaVu Sans"/>
              </a:rPr>
              <a:t>Vokabulardatei</a:t>
            </a:r>
            <a:r>
              <a:rPr lang="de-DE" sz="2400" b="0" strike="noStrike" spc="-1" dirty="0">
                <a:solidFill>
                  <a:srgbClr val="000000"/>
                </a:solidFill>
                <a:latin typeface="Frutiger LT Com 45 Light"/>
                <a:ea typeface="DejaVu Sans"/>
              </a:rPr>
              <a:t> des </a:t>
            </a:r>
            <a:r>
              <a:rPr lang="de-DE" sz="2400" b="0" strike="noStrike" spc="-1" dirty="0" err="1">
                <a:solidFill>
                  <a:srgbClr val="000000"/>
                </a:solidFill>
                <a:latin typeface="Frutiger LT Com 45 Light"/>
                <a:ea typeface="DejaVu Sans"/>
              </a:rPr>
              <a:t>MetaMapLite</a:t>
            </a:r>
            <a:r>
              <a:rPr lang="de-DE" sz="2400" b="0" strike="noStrike" spc="-1" dirty="0">
                <a:solidFill>
                  <a:srgbClr val="000000"/>
                </a:solidFill>
                <a:latin typeface="Frutiger LT Com 45 Light"/>
                <a:ea typeface="DejaVu Sans"/>
              </a:rPr>
              <a:t>-Projekts</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Nutzung der regelbasierten </a:t>
            </a:r>
            <a:r>
              <a:rPr lang="de-DE" sz="2400" spc="-1" dirty="0" err="1">
                <a:solidFill>
                  <a:srgbClr val="000000"/>
                </a:solidFill>
                <a:latin typeface="Frutiger LT Com 45 Light"/>
                <a:ea typeface="DejaVu Sans"/>
              </a:rPr>
              <a:t>spaCy</a:t>
            </a:r>
            <a:r>
              <a:rPr lang="de-DE" sz="2400" spc="-1" dirty="0">
                <a:solidFill>
                  <a:srgbClr val="000000"/>
                </a:solidFill>
                <a:latin typeface="Frutiger LT Com 45 Light"/>
                <a:ea typeface="DejaVu Sans"/>
              </a:rPr>
              <a:t>-Komponente Entity </a:t>
            </a:r>
            <a:r>
              <a:rPr lang="de-DE" sz="2400" spc="-1" dirty="0" err="1">
                <a:solidFill>
                  <a:srgbClr val="000000"/>
                </a:solidFill>
                <a:latin typeface="Frutiger LT Com 45 Light"/>
                <a:ea typeface="DejaVu Sans"/>
              </a:rPr>
              <a:t>Ruler</a:t>
            </a:r>
            <a:r>
              <a:rPr lang="de-DE" sz="2400" spc="-1" dirty="0">
                <a:solidFill>
                  <a:srgbClr val="000000"/>
                </a:solidFill>
                <a:latin typeface="Frutiger LT Com 45 Light"/>
                <a:ea typeface="DejaVu Sans"/>
              </a:rPr>
              <a:t> zur Erkennung von Entitäten in Texten</a:t>
            </a:r>
          </a:p>
          <a:p>
            <a:pPr marL="285840" indent="-28440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Verbindung einer Krankheit mit einem Symptom, wenn beide in einem Satz vorkommen</a:t>
            </a:r>
          </a:p>
          <a:p>
            <a:pPr marL="285840" indent="-284400">
              <a:lnSpc>
                <a:spcPct val="100000"/>
              </a:lnSpc>
              <a:spcBef>
                <a:spcPts val="601"/>
              </a:spcBef>
              <a:buClr>
                <a:srgbClr val="000000"/>
              </a:buClr>
              <a:buFont typeface="Arial"/>
              <a:buChar char="•"/>
            </a:pPr>
            <a:r>
              <a:rPr lang="de-DE" sz="2400" spc="-1" dirty="0">
                <a:solidFill>
                  <a:srgbClr val="000000"/>
                </a:solidFill>
                <a:latin typeface="Frutiger LT Com 45 Light"/>
                <a:ea typeface="DejaVu Sans"/>
              </a:rPr>
              <a:t>Einfache Negationsprüfung</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5B0BCB70-5274-2567-4237-038978F562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75264" y="5524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978"/>
    </mc:Choice>
    <mc:Fallback xmlns="">
      <p:transition spd="slow" advTm="37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E6F60A7-0EE0-417D-A43A-B8907633B079}" type="slidenum">
              <a:rPr lang="de-DE" sz="900" b="1" strike="noStrike" spc="-1">
                <a:solidFill>
                  <a:srgbClr val="5073A5"/>
                </a:solidFill>
                <a:latin typeface="Frutiger LT Com 45 Light"/>
                <a:ea typeface="DejaVu Sans"/>
              </a:rPr>
              <a:t>22</a:t>
            </a:fld>
            <a:endParaRPr lang="de-DE" sz="900" b="0" strike="noStrike" spc="-1">
              <a:latin typeface="Arial"/>
            </a:endParaRPr>
          </a:p>
        </p:txBody>
      </p:sp>
      <p:sp>
        <p:nvSpPr>
          <p:cNvPr id="94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RDFSerialiser</a:t>
            </a:r>
            <a:endParaRPr lang="de-DE" sz="2200" b="0" strike="noStrike" spc="-1">
              <a:latin typeface="Arial"/>
            </a:endParaRPr>
          </a:p>
        </p:txBody>
      </p:sp>
      <p:pic>
        <p:nvPicPr>
          <p:cNvPr id="949" name="Grafik 482"/>
          <p:cNvPicPr/>
          <p:nvPr/>
        </p:nvPicPr>
        <p:blipFill>
          <a:blip r:embed="rId4"/>
          <a:stretch/>
        </p:blipFill>
        <p:spPr>
          <a:xfrm>
            <a:off x="2232000" y="2955600"/>
            <a:ext cx="6887520" cy="1652400"/>
          </a:xfrm>
          <a:prstGeom prst="rect">
            <a:avLst/>
          </a:prstGeom>
          <a:ln w="0">
            <a:noFill/>
          </a:ln>
        </p:spPr>
      </p:pic>
      <p:sp>
        <p:nvSpPr>
          <p:cNvPr id="950" name="CustomShape 3"/>
          <p:cNvSpPr/>
          <p:nvPr/>
        </p:nvSpPr>
        <p:spPr>
          <a:xfrm>
            <a:off x="808200" y="1333800"/>
            <a:ext cx="10243440" cy="133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dirty="0" err="1">
                <a:solidFill>
                  <a:srgbClr val="000000"/>
                </a:solidFill>
                <a:latin typeface="Frutiger LT Com 45 Light"/>
                <a:ea typeface="DejaVu Sans"/>
              </a:rPr>
              <a:t>RDFLib</a:t>
            </a: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a:solidFill>
                  <a:srgbClr val="000000"/>
                </a:solidFill>
                <a:latin typeface="Frutiger LT Com 45 Light"/>
                <a:ea typeface="DejaVu Sans"/>
              </a:rPr>
              <a:t>Python-Bibliothek zum Arbeiten mit RDF</a:t>
            </a:r>
            <a:endParaRPr lang="de-DE" sz="2400" b="0" strike="noStrike" spc="-1" dirty="0">
              <a:latin typeface="Arial"/>
            </a:endParaRPr>
          </a:p>
          <a:p>
            <a:pPr marL="648000" lvl="2" indent="-216000">
              <a:lnSpc>
                <a:spcPct val="100000"/>
              </a:lnSpc>
              <a:spcBef>
                <a:spcPts val="601"/>
              </a:spcBef>
              <a:buClr>
                <a:srgbClr val="000000"/>
              </a:buClr>
              <a:buSzPct val="45000"/>
              <a:buFont typeface="Wingdings" charset="2"/>
              <a:buChar char=""/>
            </a:pPr>
            <a:r>
              <a:rPr lang="de-DE" sz="2400" b="0" strike="noStrike" spc="-1" dirty="0" err="1">
                <a:solidFill>
                  <a:srgbClr val="000000"/>
                </a:solidFill>
                <a:latin typeface="Frutiger LT Com 45 Light"/>
                <a:ea typeface="DejaVu Sans"/>
              </a:rPr>
              <a:t>Serialisierer</a:t>
            </a:r>
            <a:r>
              <a:rPr lang="de-DE" sz="2400" b="0" strike="noStrike" spc="-1" dirty="0">
                <a:solidFill>
                  <a:srgbClr val="000000"/>
                </a:solidFill>
                <a:latin typeface="Frutiger LT Com 45 Light"/>
                <a:ea typeface="DejaVu Sans"/>
              </a:rPr>
              <a:t> für RDF/XML, Turtle, N-Triples, JSON-LD</a:t>
            </a:r>
            <a:endParaRPr lang="de-DE" sz="2400" b="0" strike="noStrike" spc="-1" dirty="0">
              <a:latin typeface="Arial"/>
            </a:endParaRPr>
          </a:p>
        </p:txBody>
      </p:sp>
      <p:pic>
        <p:nvPicPr>
          <p:cNvPr id="951" name="Grafik 3_0"/>
          <p:cNvPicPr/>
          <p:nvPr/>
        </p:nvPicPr>
        <p:blipFill>
          <a:blip r:embed="rId5"/>
          <a:srcRect b="87378"/>
          <a:stretch/>
        </p:blipFill>
        <p:spPr>
          <a:xfrm>
            <a:off x="1212480" y="4965480"/>
            <a:ext cx="10847520" cy="794520"/>
          </a:xfrm>
          <a:prstGeom prst="rect">
            <a:avLst/>
          </a:prstGeom>
          <a:ln w="0">
            <a:noFill/>
          </a:ln>
        </p:spPr>
      </p:pic>
      <p:pic>
        <p:nvPicPr>
          <p:cNvPr id="2" name="Grafik 3">
            <a:extLst>
              <a:ext uri="{FF2B5EF4-FFF2-40B4-BE49-F238E27FC236}">
                <a16:creationId xmlns:a16="http://schemas.microsoft.com/office/drawing/2014/main" id="{55C8E4DA-BB76-CF8A-6822-B09995A6A505}"/>
              </a:ext>
            </a:extLst>
          </p:cNvPr>
          <p:cNvPicPr/>
          <p:nvPr/>
        </p:nvPicPr>
        <p:blipFill>
          <a:blip r:embed="rId5"/>
          <a:srcRect t="91366" b="2318"/>
          <a:stretch/>
        </p:blipFill>
        <p:spPr>
          <a:xfrm>
            <a:off x="1212479" y="5828197"/>
            <a:ext cx="10979521" cy="395686"/>
          </a:xfrm>
          <a:prstGeom prst="rect">
            <a:avLst/>
          </a:prstGeom>
          <a:ln w="0">
            <a:noFill/>
          </a:ln>
        </p:spPr>
      </p:pic>
      <p:pic>
        <p:nvPicPr>
          <p:cNvPr id="3" name="Aufgezeichneter Sound">
            <a:hlinkClick r:id="" action="ppaction://media"/>
            <a:extLst>
              <a:ext uri="{FF2B5EF4-FFF2-40B4-BE49-F238E27FC236}">
                <a16:creationId xmlns:a16="http://schemas.microsoft.com/office/drawing/2014/main" id="{17C0C97A-2B3F-26EA-39A9-5A06FD4376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79520" y="5517024"/>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735"/>
    </mc:Choice>
    <mc:Fallback xmlns="">
      <p:transition spd="slow" advTm="29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7. Demo</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6BC9BC27-1C00-A094-D682-89CFCF90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4720" y="5757672"/>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76"/>
    </mc:Choice>
    <mc:Fallback xmlns="">
      <p:transition spd="slow" advTm="7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6839B74-F1A0-4803-963B-0F6F5DCE7A8C}" type="slidenum">
              <a:rPr lang="de-DE" sz="900" b="1" strike="noStrike" spc="-1">
                <a:solidFill>
                  <a:srgbClr val="5073A5"/>
                </a:solidFill>
                <a:latin typeface="Frutiger LT Com 45 Light"/>
                <a:ea typeface="DejaVu Sans"/>
              </a:rPr>
              <a:t>24</a:t>
            </a:fld>
            <a:endParaRPr lang="de-DE" sz="900" b="0" strike="noStrike" spc="-1">
              <a:latin typeface="Arial"/>
            </a:endParaRPr>
          </a:p>
        </p:txBody>
      </p:sp>
      <p:sp>
        <p:nvSpPr>
          <p:cNvPr id="954"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sp>
      <p:sp>
        <p:nvSpPr>
          <p:cNvPr id="955"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8. Evaluation</a:t>
            </a:r>
            <a:endParaRPr lang="de-DE" sz="4800" b="0" strike="noStrike" spc="-1">
              <a:latin typeface="Arial"/>
            </a:endParaRPr>
          </a:p>
          <a:p>
            <a:pPr>
              <a:lnSpc>
                <a:spcPct val="100000"/>
              </a:lnSpc>
            </a:pPr>
            <a:endParaRPr lang="de-DE" sz="4800" b="0" strike="noStrike" spc="-1">
              <a:latin typeface="Arial"/>
            </a:endParaRPr>
          </a:p>
        </p:txBody>
      </p:sp>
      <p:pic>
        <p:nvPicPr>
          <p:cNvPr id="2" name="Aufgezeichneter Sound">
            <a:hlinkClick r:id="" action="ppaction://media"/>
            <a:extLst>
              <a:ext uri="{FF2B5EF4-FFF2-40B4-BE49-F238E27FC236}">
                <a16:creationId xmlns:a16="http://schemas.microsoft.com/office/drawing/2014/main" id="{04B7601D-80F9-E42E-AB39-198E5C08BC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3008" y="577596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22"/>
    </mc:Choice>
    <mc:Fallback xmlns="">
      <p:transition spd="slow" advTm="6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7A30657C-D1FF-4D1F-8604-6B1BD4467FAB}" type="slidenum">
              <a:rPr lang="de-DE" sz="900" b="1" strike="noStrike" spc="-1">
                <a:solidFill>
                  <a:srgbClr val="5073A5"/>
                </a:solidFill>
                <a:latin typeface="Frutiger LT Com 45 Light"/>
                <a:ea typeface="DejaVu Sans"/>
              </a:rPr>
              <a:t>26</a:t>
            </a:fld>
            <a:endParaRPr lang="de-DE" sz="900" b="0" strike="noStrike" spc="-1">
              <a:latin typeface="Arial"/>
            </a:endParaRPr>
          </a:p>
        </p:txBody>
      </p:sp>
      <p:sp>
        <p:nvSpPr>
          <p:cNvPr id="958"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Evaluierungsgrundlage</a:t>
            </a:r>
            <a:endParaRPr lang="de-DE" sz="2200" b="0" strike="noStrike" spc="-1">
              <a:latin typeface="Arial"/>
            </a:endParaRPr>
          </a:p>
        </p:txBody>
      </p:sp>
      <p:sp>
        <p:nvSpPr>
          <p:cNvPr id="959" name="CustomShape 3"/>
          <p:cNvSpPr/>
          <p:nvPr/>
        </p:nvSpPr>
        <p:spPr>
          <a:xfrm>
            <a:off x="883080" y="144000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0" name="CustomShape 4"/>
          <p:cNvSpPr/>
          <p:nvPr/>
        </p:nvSpPr>
        <p:spPr>
          <a:xfrm>
            <a:off x="669240" y="1353600"/>
            <a:ext cx="9195840" cy="29839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Webseiten des National Health Service UK (NHS) und der National Institutes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Health (NIH, U.S.) - 49 Texte zu mehreren psychischen Störungen (Agoraphobie, Alkoholmissbrauch, Depression, u. s. w.)</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Ein Artikel zum Thema „Mental </a:t>
            </a:r>
            <a:r>
              <a:rPr lang="de-DE" sz="2400" b="0" strike="noStrike" spc="-1" dirty="0" err="1">
                <a:solidFill>
                  <a:srgbClr val="000000"/>
                </a:solidFill>
                <a:latin typeface="Frutiger LT Com 45 Light"/>
                <a:ea typeface="DejaVu Sans"/>
              </a:rPr>
              <a:t>Disorder</a:t>
            </a:r>
            <a:r>
              <a:rPr lang="de-DE" sz="2400" b="0" strike="noStrike" spc="-1" dirty="0">
                <a:solidFill>
                  <a:srgbClr val="000000"/>
                </a:solidFill>
                <a:latin typeface="Frutiger LT Com 45 Light"/>
                <a:ea typeface="DejaVu Sans"/>
              </a:rPr>
              <a:t>“ auf Wikipedia</a:t>
            </a:r>
            <a:endParaRPr lang="de-DE" sz="2400" b="0" strike="noStrike" spc="-1" dirty="0">
              <a:latin typeface="Arial"/>
            </a:endParaRPr>
          </a:p>
          <a:p>
            <a:pPr marL="342900" indent="-342900">
              <a:lnSpc>
                <a:spcPct val="100000"/>
              </a:lnSpc>
              <a:spcBef>
                <a:spcPts val="601"/>
              </a:spcBef>
              <a:buFont typeface="Arial" panose="020B0604020202020204" pitchFamily="34" charset="0"/>
              <a:buChar char="•"/>
            </a:pPr>
            <a:endParaRPr lang="de-DE" sz="2400" b="0" strike="noStrike" spc="-1" dirty="0">
              <a:latin typeface="Arial"/>
            </a:endParaRPr>
          </a:p>
          <a:p>
            <a:pPr marL="457920" indent="-456480">
              <a:lnSpc>
                <a:spcPct val="100000"/>
              </a:lnSpc>
              <a:spcBef>
                <a:spcPts val="601"/>
              </a:spcBef>
              <a:buClr>
                <a:srgbClr val="000000"/>
              </a:buClr>
              <a:buFont typeface="Arial" panose="020B0604020202020204" pitchFamily="34" charset="0"/>
              <a:buChar char="•"/>
            </a:pPr>
            <a:r>
              <a:rPr lang="de-DE" sz="2400" b="0" strike="noStrike" spc="-1" dirty="0">
                <a:solidFill>
                  <a:srgbClr val="000000"/>
                </a:solidFill>
                <a:latin typeface="Frutiger LT Com 45 Light"/>
                <a:ea typeface="DejaVu Sans"/>
              </a:rPr>
              <a:t>„Clinical Handbook </a:t>
            </a:r>
            <a:r>
              <a:rPr lang="de-DE" sz="2400" b="0" strike="noStrike" spc="-1" dirty="0" err="1">
                <a:solidFill>
                  <a:srgbClr val="000000"/>
                </a:solidFill>
                <a:latin typeface="Frutiger LT Com 45 Light"/>
                <a:ea typeface="DejaVu Sans"/>
              </a:rPr>
              <a:t>of</a:t>
            </a:r>
            <a:r>
              <a:rPr lang="de-DE" sz="2400" b="0" strike="noStrike" spc="-1" dirty="0">
                <a:solidFill>
                  <a:srgbClr val="000000"/>
                </a:solidFill>
                <a:latin typeface="Frutiger LT Com 45 Light"/>
                <a:ea typeface="DejaVu Sans"/>
              </a:rPr>
              <a:t> Psychological </a:t>
            </a:r>
            <a:r>
              <a:rPr lang="de-DE" sz="2400" b="0" strike="noStrike" spc="-1" dirty="0" err="1">
                <a:solidFill>
                  <a:srgbClr val="000000"/>
                </a:solidFill>
                <a:latin typeface="Frutiger LT Com 45 Light"/>
                <a:ea typeface="DejaVu Sans"/>
              </a:rPr>
              <a:t>Disorders</a:t>
            </a:r>
            <a:r>
              <a:rPr lang="de-DE" sz="2400" b="0" strike="noStrike" spc="-1" dirty="0">
                <a:solidFill>
                  <a:srgbClr val="000000"/>
                </a:solidFill>
                <a:latin typeface="Frutiger LT Com 45 Light"/>
                <a:ea typeface="DejaVu Sans"/>
              </a:rPr>
              <a:t>“</a:t>
            </a:r>
            <a:endParaRPr lang="de-DE" sz="24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CD87C26B-8035-53CF-0481-8395D4622E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20400" y="5465064"/>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141"/>
    </mc:Choice>
    <mc:Fallback xmlns="">
      <p:transition spd="slow" advTm="31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661B932-F04F-4E26-9CB5-F89BF0CBC125}" type="slidenum">
              <a:rPr lang="de-DE" sz="900" b="1" strike="noStrike" spc="-1">
                <a:solidFill>
                  <a:srgbClr val="5073A5"/>
                </a:solidFill>
                <a:latin typeface="Frutiger LT Com 45 Light"/>
                <a:ea typeface="DejaVu Sans"/>
              </a:rPr>
              <a:t>27</a:t>
            </a:fld>
            <a:endParaRPr lang="de-DE" sz="900" b="0" strike="noStrike" spc="-1">
              <a:latin typeface="Arial"/>
            </a:endParaRPr>
          </a:p>
        </p:txBody>
      </p:sp>
      <p:sp>
        <p:nvSpPr>
          <p:cNvPr id="962"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3"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mc:AlternateContent xmlns:mc="http://schemas.openxmlformats.org/markup-compatibility/2006" xmlns:a14="http://schemas.microsoft.com/office/drawing/2010/main">
        <mc:Choice Requires="a14">
          <p:sp>
            <p:nvSpPr>
              <p:cNvPr id="964" name="CustomShape 4"/>
              <p:cNvSpPr/>
              <p:nvPr/>
            </p:nvSpPr>
            <p:spPr>
              <a:xfrm>
                <a:off x="668880" y="1353600"/>
                <a:ext cx="10261080" cy="471503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Erstellung manueller RDF-Dateien mit Krankheiten und deren Symptomen aus 10 Texten zu psychischen Erkrankungen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Vergleich der manuell erstellten Dateien mit vom </a:t>
                </a:r>
                <a:r>
                  <a:rPr lang="de-DE" sz="2400" b="0" strike="noStrike" spc="-1" dirty="0" err="1">
                    <a:solidFill>
                      <a:srgbClr val="000000"/>
                    </a:solidFill>
                    <a:latin typeface="Frutiger LT Com 45 Light"/>
                    <a:ea typeface="DejaVu Sans"/>
                  </a:rPr>
                  <a:t>MedExtractor</a:t>
                </a:r>
                <a:r>
                  <a:rPr lang="de-DE" sz="2400" b="0" strike="noStrike" spc="-1" dirty="0">
                    <a:solidFill>
                      <a:srgbClr val="000000"/>
                    </a:solidFill>
                    <a:latin typeface="Frutiger LT Com 45 Light"/>
                    <a:ea typeface="DejaVu Sans"/>
                  </a:rPr>
                  <a:t> erstellten RDF-Dateien</a:t>
                </a:r>
                <a:endParaRPr lang="de-DE" sz="2400" b="0" strike="noStrike" spc="-1" dirty="0">
                  <a:latin typeface="Arial"/>
                </a:endParaRPr>
              </a:p>
              <a:p>
                <a:pPr marL="457920" indent="-456480">
                  <a:lnSpc>
                    <a:spcPct val="100000"/>
                  </a:lnSpc>
                  <a:spcBef>
                    <a:spcPts val="601"/>
                  </a:spcBef>
                  <a:buClr>
                    <a:srgbClr val="000000"/>
                  </a:buClr>
                  <a:buFont typeface="Arial"/>
                  <a:buChar char="•"/>
                </a:pPr>
                <a:r>
                  <a:rPr lang="de-DE" sz="2400" b="0" strike="noStrike" spc="-1" dirty="0">
                    <a:solidFill>
                      <a:srgbClr val="000000"/>
                    </a:solidFill>
                    <a:latin typeface="Frutiger LT Com 45 Light"/>
                    <a:ea typeface="DejaVu Sans"/>
                  </a:rPr>
                  <a:t>Ermittlung von:</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Precision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Recall = </a:t>
                </a:r>
                <a14:m>
                  <m:oMath xmlns:m="http://schemas.openxmlformats.org/officeDocument/2006/math">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num>
                      <m:den>
                        <m:r>
                          <a:rPr lang="de-DE" sz="2400" b="0" i="1" spc="-1" smtClean="0">
                            <a:latin typeface="Cambria Math" panose="02040503050406030204" pitchFamily="18" charset="0"/>
                          </a:rPr>
                          <m:t>𝑇𝑟𝑢𝑒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𝑃𝑜𝑠𝑖𝑡𝑖𝑣𝑒</m:t>
                        </m:r>
                        <m:r>
                          <a:rPr lang="de-DE" sz="2400" b="0" i="1" spc="-1" smtClean="0">
                            <a:latin typeface="Cambria Math" panose="02040503050406030204" pitchFamily="18" charset="0"/>
                          </a:rPr>
                          <m:t>+  </m:t>
                        </m:r>
                        <m:r>
                          <a:rPr lang="de-DE" sz="2400" b="0" i="1" spc="-1" smtClean="0">
                            <a:latin typeface="Cambria Math" panose="02040503050406030204" pitchFamily="18" charset="0"/>
                          </a:rPr>
                          <m:t>𝐹𝑎𝑙𝑠𝑒</m:t>
                        </m:r>
                        <m:r>
                          <a:rPr lang="de-DE" sz="2400" b="0" i="1" spc="-1" smtClean="0">
                            <a:latin typeface="Cambria Math" panose="02040503050406030204" pitchFamily="18" charset="0"/>
                          </a:rPr>
                          <m:t> </m:t>
                        </m:r>
                        <m:r>
                          <a:rPr lang="de-DE" sz="2400" b="0" i="1" spc="-1" smtClean="0">
                            <a:latin typeface="Cambria Math" panose="02040503050406030204" pitchFamily="18" charset="0"/>
                          </a:rPr>
                          <m:t>𝑁𝑒𝑔𝑎𝑡𝑖𝑣𝑒</m:t>
                        </m:r>
                      </m:den>
                    </m:f>
                  </m:oMath>
                </a14:m>
                <a:br>
                  <a:rPr dirty="0"/>
                </a:br>
                <a:r>
                  <a:rPr lang="de-DE" sz="2400" b="0" strike="noStrike" spc="-1" dirty="0">
                    <a:solidFill>
                      <a:srgbClr val="000000"/>
                    </a:solidFill>
                    <a:latin typeface="Frutiger LT Com 45 Light"/>
                    <a:ea typeface="DejaVu Sans"/>
                  </a:rPr>
                  <a:t> </a:t>
                </a:r>
                <a:endParaRPr lang="de-DE" sz="2400" b="0" strike="noStrike" spc="-1" dirty="0">
                  <a:latin typeface="Arial"/>
                </a:endParaRPr>
              </a:p>
              <a:p>
                <a:pPr marL="915120" lvl="1" indent="-456480">
                  <a:lnSpc>
                    <a:spcPct val="100000"/>
                  </a:lnSpc>
                  <a:spcBef>
                    <a:spcPts val="601"/>
                  </a:spcBef>
                  <a:buClr>
                    <a:srgbClr val="000000"/>
                  </a:buClr>
                  <a:buFont typeface="Courier New"/>
                  <a:buChar char="o"/>
                </a:pPr>
                <a:r>
                  <a:rPr lang="de-DE" sz="2400" spc="-1" dirty="0">
                    <a:latin typeface="Frutiger LT Com 45 Light"/>
                  </a:rPr>
                  <a:t>F-Maß = </a:t>
                </a:r>
                <a14:m>
                  <m:oMath xmlns:m="http://schemas.openxmlformats.org/officeDocument/2006/math">
                    <m:r>
                      <a:rPr lang="de-DE" sz="2400" b="0" i="0" spc="-1" smtClean="0">
                        <a:latin typeface="Cambria Math" panose="02040503050406030204" pitchFamily="18" charset="0"/>
                        <a:ea typeface="Cambria Math" panose="02040503050406030204" pitchFamily="18" charset="0"/>
                      </a:rPr>
                      <m:t>2</m:t>
                    </m:r>
                    <m:r>
                      <a:rPr lang="de-DE" sz="2400" i="1" spc="-1" smtClean="0">
                        <a:latin typeface="Cambria Math" panose="02040503050406030204" pitchFamily="18" charset="0"/>
                        <a:ea typeface="Cambria Math" panose="02040503050406030204" pitchFamily="18" charset="0"/>
                      </a:rPr>
                      <m:t>∙</m:t>
                    </m:r>
                    <m:f>
                      <m:fPr>
                        <m:ctrlPr>
                          <a:rPr lang="de-DE" sz="2400" i="1" spc="-1" smtClean="0">
                            <a:latin typeface="Cambria Math" panose="02040503050406030204" pitchFamily="18" charset="0"/>
                          </a:rPr>
                        </m:ctrlPr>
                      </m:fPr>
                      <m:num>
                        <m:r>
                          <a:rPr lang="de-DE" sz="2400" b="0" i="1" spc="-1" smtClean="0">
                            <a:latin typeface="Cambria Math" panose="02040503050406030204" pitchFamily="18" charset="0"/>
                          </a:rPr>
                          <m:t>𝑃𝑟𝑒𝑐𝑖𝑠𝑖𝑜𝑛</m:t>
                        </m:r>
                        <m:r>
                          <a:rPr lang="de-DE" sz="2400" i="1" spc="-1">
                            <a:latin typeface="Cambria Math" panose="02040503050406030204" pitchFamily="18" charset="0"/>
                            <a:ea typeface="Cambria Math" panose="02040503050406030204" pitchFamily="18" charset="0"/>
                          </a:rPr>
                          <m:t>∙</m:t>
                        </m:r>
                        <m:r>
                          <a:rPr lang="de-DE" sz="2400" b="0" i="1" spc="-1" smtClean="0">
                            <a:latin typeface="Cambria Math" panose="02040503050406030204" pitchFamily="18" charset="0"/>
                            <a:ea typeface="Cambria Math" panose="02040503050406030204" pitchFamily="18" charset="0"/>
                          </a:rPr>
                          <m:t>𝑅𝑒𝑐𝑎𝑙𝑙</m:t>
                        </m:r>
                      </m:num>
                      <m:den>
                        <m:r>
                          <a:rPr lang="de-DE" sz="2400" i="1" spc="-1">
                            <a:latin typeface="Cambria Math" panose="02040503050406030204" pitchFamily="18" charset="0"/>
                          </a:rPr>
                          <m:t>𝑃𝑟𝑒𝑐𝑖𝑠𝑖𝑜𝑛</m:t>
                        </m:r>
                        <m:r>
                          <a:rPr lang="de-DE" sz="2400" b="0" i="1" spc="-1" smtClean="0">
                            <a:latin typeface="Cambria Math" panose="02040503050406030204" pitchFamily="18" charset="0"/>
                          </a:rPr>
                          <m:t>+</m:t>
                        </m:r>
                        <m:r>
                          <a:rPr lang="de-DE" sz="2400" i="1" spc="-1">
                            <a:latin typeface="Cambria Math" panose="02040503050406030204" pitchFamily="18" charset="0"/>
                            <a:ea typeface="Cambria Math" panose="02040503050406030204" pitchFamily="18" charset="0"/>
                          </a:rPr>
                          <m:t>𝑅𝑒𝑐𝑎𝑙𝑙</m:t>
                        </m:r>
                      </m:den>
                    </m:f>
                  </m:oMath>
                </a14:m>
                <a:endParaRPr lang="de-DE" sz="2400" b="0" strike="noStrike" spc="-1" dirty="0">
                  <a:latin typeface="Arial"/>
                </a:endParaRPr>
              </a:p>
            </p:txBody>
          </p:sp>
        </mc:Choice>
        <mc:Fallback xmlns="">
          <p:sp>
            <p:nvSpPr>
              <p:cNvPr id="964" name="CustomShape 4"/>
              <p:cNvSpPr>
                <a:spLocks noRot="1" noChangeAspect="1" noMove="1" noResize="1" noEditPoints="1" noAdjustHandles="1" noChangeArrowheads="1" noChangeShapeType="1" noTextEdit="1"/>
              </p:cNvSpPr>
              <p:nvPr/>
            </p:nvSpPr>
            <p:spPr>
              <a:xfrm>
                <a:off x="668880" y="1353600"/>
                <a:ext cx="10261080" cy="4715030"/>
              </a:xfrm>
              <a:prstGeom prst="rect">
                <a:avLst/>
              </a:prstGeom>
              <a:blipFill>
                <a:blip r:embed="rId4"/>
                <a:stretch>
                  <a:fillRect l="-832" t="-1034" r="-1367" b="-388"/>
                </a:stretch>
              </a:blipFill>
              <a:ln w="0">
                <a:noFill/>
              </a:ln>
            </p:spPr>
            <p:txBody>
              <a:bodyPr/>
              <a:lstStyle/>
              <a:p>
                <a:r>
                  <a:rPr lang="de-DE">
                    <a:noFill/>
                  </a:rPr>
                  <a:t> </a:t>
                </a:r>
              </a:p>
            </p:txBody>
          </p:sp>
        </mc:Fallback>
      </mc:AlternateContent>
      <p:pic>
        <p:nvPicPr>
          <p:cNvPr id="2" name="Aufgezeichneter Sound">
            <a:hlinkClick r:id="" action="ppaction://media"/>
            <a:extLst>
              <a:ext uri="{FF2B5EF4-FFF2-40B4-BE49-F238E27FC236}">
                <a16:creationId xmlns:a16="http://schemas.microsoft.com/office/drawing/2014/main" id="{704475BF-8564-FB13-9037-BBA643C4A7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13520" y="541521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783"/>
    </mc:Choice>
    <mc:Fallback xmlns="">
      <p:transition spd="slow" advTm="58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83121145-F437-43C0-9A80-8864CAE45D9A}" type="slidenum">
              <a:rPr lang="de-DE" sz="900" b="1" strike="noStrike" spc="-1">
                <a:solidFill>
                  <a:srgbClr val="5073A5"/>
                </a:solidFill>
                <a:latin typeface="Frutiger LT Com 45 Light"/>
                <a:ea typeface="DejaVu Sans"/>
              </a:rPr>
              <a:t>28</a:t>
            </a:fld>
            <a:endParaRPr lang="de-DE" sz="900" b="0" strike="noStrike" spc="-1">
              <a:latin typeface="Arial"/>
            </a:endParaRPr>
          </a:p>
        </p:txBody>
      </p:sp>
      <p:sp>
        <p:nvSpPr>
          <p:cNvPr id="96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Statistische Auswertung</a:t>
            </a:r>
            <a:endParaRPr lang="de-DE" sz="2200" b="0" strike="noStrike" spc="-1">
              <a:latin typeface="Arial"/>
            </a:endParaRPr>
          </a:p>
        </p:txBody>
      </p:sp>
      <p:sp>
        <p:nvSpPr>
          <p:cNvPr id="967" name="CustomShape 3"/>
          <p:cNvSpPr/>
          <p:nvPr/>
        </p:nvSpPr>
        <p:spPr>
          <a:xfrm>
            <a:off x="874440" y="1474920"/>
            <a:ext cx="9195840" cy="2649600"/>
          </a:xfrm>
          <a:prstGeom prst="rect">
            <a:avLst/>
          </a:prstGeom>
          <a:noFill/>
          <a:ln w="0">
            <a:noFill/>
          </a:ln>
        </p:spPr>
        <p:style>
          <a:lnRef idx="0">
            <a:scrgbClr r="0" g="0" b="0"/>
          </a:lnRef>
          <a:fillRef idx="0">
            <a:scrgbClr r="0" g="0" b="0"/>
          </a:fillRef>
          <a:effectRef idx="0">
            <a:scrgbClr r="0" g="0" b="0"/>
          </a:effectRef>
          <a:fontRef idx="minor"/>
        </p:style>
      </p:sp>
      <p:sp>
        <p:nvSpPr>
          <p:cNvPr id="968" name="CustomShape 4"/>
          <p:cNvSpPr/>
          <p:nvPr/>
        </p:nvSpPr>
        <p:spPr>
          <a:xfrm>
            <a:off x="668880" y="1353600"/>
            <a:ext cx="10261080" cy="459360"/>
          </a:xfrm>
          <a:prstGeom prst="rect">
            <a:avLst/>
          </a:prstGeom>
          <a:noFill/>
          <a:ln w="0">
            <a:noFill/>
          </a:ln>
        </p:spPr>
        <p:style>
          <a:lnRef idx="0">
            <a:scrgbClr r="0" g="0" b="0"/>
          </a:lnRef>
          <a:fillRef idx="0">
            <a:scrgbClr r="0" g="0" b="0"/>
          </a:fillRef>
          <a:effectRef idx="0">
            <a:scrgbClr r="0" g="0" b="0"/>
          </a:effectRef>
          <a:fontRef idx="minor"/>
        </p:style>
      </p:sp>
      <p:graphicFrame>
        <p:nvGraphicFramePr>
          <p:cNvPr id="969" name="Table 5"/>
          <p:cNvGraphicFramePr/>
          <p:nvPr>
            <p:extLst>
              <p:ext uri="{D42A27DB-BD31-4B8C-83A1-F6EECF244321}">
                <p14:modId xmlns:p14="http://schemas.microsoft.com/office/powerpoint/2010/main" val="2577449676"/>
              </p:ext>
            </p:extLst>
          </p:nvPr>
        </p:nvGraphicFramePr>
        <p:xfrm>
          <a:off x="720000" y="1353600"/>
          <a:ext cx="8127720" cy="4842120"/>
        </p:xfrm>
        <a:graphic>
          <a:graphicData uri="http://schemas.openxmlformats.org/drawingml/2006/table">
            <a:tbl>
              <a:tblPr/>
              <a:tblGrid>
                <a:gridCol w="2266481">
                  <a:extLst>
                    <a:ext uri="{9D8B030D-6E8A-4147-A177-3AD203B41FA5}">
                      <a16:colId xmlns:a16="http://schemas.microsoft.com/office/drawing/2014/main" val="20000"/>
                    </a:ext>
                  </a:extLst>
                </a:gridCol>
                <a:gridCol w="1797199">
                  <a:extLst>
                    <a:ext uri="{9D8B030D-6E8A-4147-A177-3AD203B41FA5}">
                      <a16:colId xmlns:a16="http://schemas.microsoft.com/office/drawing/2014/main" val="20001"/>
                    </a:ext>
                  </a:extLst>
                </a:gridCol>
                <a:gridCol w="2031840">
                  <a:extLst>
                    <a:ext uri="{9D8B030D-6E8A-4147-A177-3AD203B41FA5}">
                      <a16:colId xmlns:a16="http://schemas.microsoft.com/office/drawing/2014/main" val="20002"/>
                    </a:ext>
                  </a:extLst>
                </a:gridCol>
                <a:gridCol w="2032200">
                  <a:extLst>
                    <a:ext uri="{9D8B030D-6E8A-4147-A177-3AD203B41FA5}">
                      <a16:colId xmlns:a16="http://schemas.microsoft.com/office/drawing/2014/main" val="20003"/>
                    </a:ext>
                  </a:extLst>
                </a:gridCol>
              </a:tblGrid>
              <a:tr h="483480">
                <a:tc>
                  <a:txBody>
                    <a:bodyPr/>
                    <a:lstStyle/>
                    <a:p>
                      <a:pPr>
                        <a:lnSpc>
                          <a:spcPct val="100000"/>
                        </a:lnSpc>
                      </a:pPr>
                      <a:r>
                        <a:rPr lang="de-DE" sz="2000" b="1" strike="noStrike" spc="-1" dirty="0">
                          <a:solidFill>
                            <a:srgbClr val="FFFFFF"/>
                          </a:solidFill>
                          <a:latin typeface="Frutiger LT Com 45 Light"/>
                          <a:ea typeface="DejaVu Sans"/>
                        </a:rPr>
                        <a:t>Text</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Precision</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Recall</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tc>
                  <a:txBody>
                    <a:bodyPr/>
                    <a:lstStyle/>
                    <a:p>
                      <a:pPr>
                        <a:lnSpc>
                          <a:spcPct val="100000"/>
                        </a:lnSpc>
                      </a:pPr>
                      <a:r>
                        <a:rPr lang="de-DE" sz="2000" b="1" strike="noStrike" spc="-1">
                          <a:solidFill>
                            <a:srgbClr val="FFFFFF"/>
                          </a:solidFill>
                          <a:latin typeface="Frutiger LT Com 45 Light"/>
                          <a:ea typeface="DejaVu Sans"/>
                        </a:rPr>
                        <a:t>F-Maß</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004C97"/>
                    </a:solidFill>
                  </a:tcPr>
                </a:tc>
                <a:extLst>
                  <a:ext uri="{0D108BD9-81ED-4DB2-BD59-A6C34878D82A}">
                    <a16:rowId xmlns:a16="http://schemas.microsoft.com/office/drawing/2014/main" val="10000"/>
                  </a:ext>
                </a:extLst>
              </a:tr>
              <a:tr h="370800">
                <a:tc>
                  <a:txBody>
                    <a:bodyPr/>
                    <a:lstStyle/>
                    <a:p>
                      <a:pPr>
                        <a:lnSpc>
                          <a:spcPct val="100000"/>
                        </a:lnSpc>
                      </a:pPr>
                      <a:r>
                        <a:rPr lang="de-DE" sz="2000" b="0" strike="noStrike" spc="-1">
                          <a:solidFill>
                            <a:srgbClr val="000000"/>
                          </a:solidFill>
                          <a:latin typeface="Frutiger LT Com 45 Light"/>
                          <a:ea typeface="DejaVu Sans"/>
                        </a:rPr>
                        <a:t>Depression</a:t>
                      </a:r>
                      <a:endParaRPr lang="de-DE" sz="20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0.900</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0.519</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0.658</a:t>
                      </a:r>
                      <a:endParaRPr lang="de-DE" sz="2000" b="0" strike="noStrike" spc="-1">
                        <a:latin typeface="Arial"/>
                      </a:endParaRPr>
                    </a:p>
                  </a:txBody>
                  <a:tcPr marL="9360" marR="9360">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CCFDD"/>
                    </a:solidFill>
                  </a:tcPr>
                </a:tc>
                <a:extLst>
                  <a:ext uri="{0D108BD9-81ED-4DB2-BD59-A6C34878D82A}">
                    <a16:rowId xmlns:a16="http://schemas.microsoft.com/office/drawing/2014/main" val="10001"/>
                  </a:ext>
                </a:extLst>
              </a:tr>
              <a:tr h="342100">
                <a:tc>
                  <a:txBody>
                    <a:bodyPr/>
                    <a:lstStyle/>
                    <a:p>
                      <a:pPr>
                        <a:lnSpc>
                          <a:spcPct val="100000"/>
                        </a:lnSpc>
                      </a:pPr>
                      <a:r>
                        <a:rPr lang="de-DE" sz="2000" b="0" strike="noStrike" spc="-1" dirty="0" err="1">
                          <a:solidFill>
                            <a:srgbClr val="000000"/>
                          </a:solidFill>
                          <a:latin typeface="Frutiger LT Com 45 Light"/>
                          <a:ea typeface="DejaVu Sans"/>
                        </a:rPr>
                        <a:t>Anxiety</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0.500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0.214</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2"/>
                  </a:ext>
                </a:extLst>
              </a:tr>
              <a:tr h="370800">
                <a:tc>
                  <a:txBody>
                    <a:bodyPr/>
                    <a:lstStyle/>
                    <a:p>
                      <a:pPr>
                        <a:lnSpc>
                          <a:spcPct val="100000"/>
                        </a:lnSpc>
                      </a:pPr>
                      <a:r>
                        <a:rPr lang="de-DE" sz="2000" b="0" strike="noStrike" spc="-1">
                          <a:solidFill>
                            <a:srgbClr val="000000"/>
                          </a:solidFill>
                          <a:latin typeface="Frutiger LT Com 45 Light"/>
                          <a:ea typeface="DejaVu Sans"/>
                        </a:rPr>
                        <a:t>Bulimia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3"/>
                  </a:ext>
                </a:extLst>
              </a:tr>
              <a:tr h="370800">
                <a:tc>
                  <a:txBody>
                    <a:bodyPr/>
                    <a:lstStyle/>
                    <a:p>
                      <a:pPr>
                        <a:lnSpc>
                          <a:spcPct val="100000"/>
                        </a:lnSpc>
                      </a:pPr>
                      <a:r>
                        <a:rPr lang="de-DE" sz="2000" b="0" strike="noStrike" spc="-1">
                          <a:solidFill>
                            <a:srgbClr val="000000"/>
                          </a:solidFill>
                          <a:latin typeface="Frutiger LT Com 45 Light"/>
                          <a:ea typeface="DejaVu Sans"/>
                        </a:rPr>
                        <a:t>Claustrophobia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0.905</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0.541</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0.677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4"/>
                  </a:ext>
                </a:extLst>
              </a:tr>
              <a:tr h="370800">
                <a:tc>
                  <a:txBody>
                    <a:bodyPr/>
                    <a:lstStyle/>
                    <a:p>
                      <a:pPr>
                        <a:lnSpc>
                          <a:spcPct val="100000"/>
                        </a:lnSpc>
                      </a:pPr>
                      <a:r>
                        <a:rPr lang="de-DE" sz="2000" b="0" strike="noStrike" spc="-1">
                          <a:solidFill>
                            <a:srgbClr val="000000"/>
                          </a:solidFill>
                          <a:latin typeface="Frutiger LT Com 45 Light"/>
                          <a:ea typeface="DejaVu Sans"/>
                        </a:rPr>
                        <a:t>Dementia</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0.143</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0.186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5"/>
                  </a:ext>
                </a:extLst>
              </a:tr>
              <a:tr h="367826">
                <a:tc>
                  <a:txBody>
                    <a:bodyPr/>
                    <a:lstStyle/>
                    <a:p>
                      <a:pPr>
                        <a:lnSpc>
                          <a:spcPct val="100000"/>
                        </a:lnSpc>
                      </a:pPr>
                      <a:r>
                        <a:rPr lang="de-DE" sz="2000" b="0" strike="noStrike" spc="-1" dirty="0">
                          <a:solidFill>
                            <a:srgbClr val="000000"/>
                          </a:solidFill>
                          <a:latin typeface="Frutiger LT Com 45 Light"/>
                          <a:ea typeface="DejaVu Sans"/>
                        </a:rPr>
                        <a:t>Eating </a:t>
                      </a:r>
                      <a:r>
                        <a:rPr lang="de-DE" sz="2000" b="0" strike="noStrike" spc="-1" dirty="0" err="1">
                          <a:solidFill>
                            <a:srgbClr val="000000"/>
                          </a:solidFill>
                          <a:latin typeface="Frutiger LT Com 45 Light"/>
                          <a:ea typeface="DejaVu Sans"/>
                        </a:rPr>
                        <a:t>Disorders</a:t>
                      </a:r>
                      <a:endParaRPr lang="de-DE" sz="20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0.600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0.049</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dirty="0">
                          <a:solidFill>
                            <a:srgbClr val="000000"/>
                          </a:solidFill>
                          <a:latin typeface="Frutiger LT Com 45 Light"/>
                          <a:ea typeface="DejaVu Sans"/>
                        </a:rPr>
                        <a:t>0.090</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6"/>
                  </a:ext>
                </a:extLst>
              </a:tr>
              <a:tr h="370800">
                <a:tc>
                  <a:txBody>
                    <a:bodyPr/>
                    <a:lstStyle/>
                    <a:p>
                      <a:pPr>
                        <a:lnSpc>
                          <a:spcPct val="100000"/>
                        </a:lnSpc>
                      </a:pPr>
                      <a:r>
                        <a:rPr lang="de-DE" sz="2000" b="0" strike="noStrike" spc="-1">
                          <a:solidFill>
                            <a:srgbClr val="000000"/>
                          </a:solidFill>
                          <a:latin typeface="Frutiger LT Com 45 Light"/>
                          <a:ea typeface="DejaVu Sans"/>
                        </a:rPr>
                        <a:t>Panic Disorders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0.800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0.167</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0.276</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7"/>
                  </a:ext>
                </a:extLst>
              </a:tr>
              <a:tr h="370800">
                <a:tc>
                  <a:txBody>
                    <a:bodyPr/>
                    <a:lstStyle/>
                    <a:p>
                      <a:pPr>
                        <a:lnSpc>
                          <a:spcPct val="100000"/>
                        </a:lnSpc>
                      </a:pPr>
                      <a:r>
                        <a:rPr lang="de-DE" sz="2000" b="0" strike="noStrike" spc="-1">
                          <a:solidFill>
                            <a:srgbClr val="000000"/>
                          </a:solidFill>
                          <a:latin typeface="Frutiger LT Com 45 Light"/>
                          <a:ea typeface="DejaVu Sans"/>
                        </a:rPr>
                        <a:t>Psychosis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1.000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0.182</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0.308</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E7E8EE"/>
                    </a:solidFill>
                  </a:tcPr>
                </a:tc>
                <a:extLst>
                  <a:ext uri="{0D108BD9-81ED-4DB2-BD59-A6C34878D82A}">
                    <a16:rowId xmlns:a16="http://schemas.microsoft.com/office/drawing/2014/main" val="10008"/>
                  </a:ext>
                </a:extLst>
              </a:tr>
              <a:tr h="370800">
                <a:tc>
                  <a:txBody>
                    <a:bodyPr/>
                    <a:lstStyle/>
                    <a:p>
                      <a:pPr>
                        <a:lnSpc>
                          <a:spcPct val="100000"/>
                        </a:lnSpc>
                      </a:pPr>
                      <a:r>
                        <a:rPr lang="de-DE" sz="2000" b="0" strike="noStrike" spc="-1">
                          <a:solidFill>
                            <a:srgbClr val="000000"/>
                          </a:solidFill>
                          <a:latin typeface="Frutiger LT Com 45 Light"/>
                          <a:ea typeface="DejaVu Sans"/>
                        </a:rPr>
                        <a:t>Social Anxiety</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0.000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FFFFFF"/>
                      </a:solidFill>
                    </a:lnB>
                    <a:solidFill>
                      <a:srgbClr val="CCCFDD"/>
                    </a:solidFill>
                  </a:tcPr>
                </a:tc>
                <a:extLst>
                  <a:ext uri="{0D108BD9-81ED-4DB2-BD59-A6C34878D82A}">
                    <a16:rowId xmlns:a16="http://schemas.microsoft.com/office/drawing/2014/main" val="10009"/>
                  </a:ext>
                </a:extLst>
              </a:tr>
              <a:tr h="370800">
                <a:tc>
                  <a:txBody>
                    <a:bodyPr/>
                    <a:lstStyle/>
                    <a:p>
                      <a:pPr>
                        <a:lnSpc>
                          <a:spcPct val="100000"/>
                        </a:lnSpc>
                      </a:pPr>
                      <a:r>
                        <a:rPr lang="de-DE" sz="2000" b="0" strike="noStrike" spc="-1">
                          <a:solidFill>
                            <a:srgbClr val="000000"/>
                          </a:solidFill>
                          <a:latin typeface="Frutiger LT Com 45 Light"/>
                          <a:ea typeface="DejaVu Sans"/>
                        </a:rPr>
                        <a:t>Stress</a:t>
                      </a:r>
                      <a:endParaRPr lang="de-DE" sz="20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tc>
                  <a:txBody>
                    <a:bodyPr/>
                    <a:lstStyle/>
                    <a:p>
                      <a:pPr algn="r">
                        <a:lnSpc>
                          <a:spcPct val="100000"/>
                        </a:lnSpc>
                      </a:pPr>
                      <a:r>
                        <a:rPr lang="de-DE" sz="2000" b="0" strike="noStrike" spc="-1">
                          <a:solidFill>
                            <a:srgbClr val="000000"/>
                          </a:solidFill>
                          <a:latin typeface="Frutiger LT Com 45 Light"/>
                          <a:ea typeface="DejaVu Sans"/>
                        </a:rPr>
                        <a:t>0.0 / 0.0</a:t>
                      </a:r>
                      <a:endParaRPr lang="de-DE" sz="2000" b="0" strike="noStrike" spc="-1">
                        <a:latin typeface="Arial"/>
                      </a:endParaRPr>
                    </a:p>
                  </a:txBody>
                  <a:tcPr marL="9360" marR="9360">
                    <a:lnL w="12240">
                      <a:solidFill>
                        <a:srgbClr val="FFFFFF"/>
                      </a:solidFill>
                    </a:lnL>
                    <a:lnR w="12240">
                      <a:solidFill>
                        <a:srgbClr val="FFFFFF"/>
                      </a:solidFill>
                    </a:lnR>
                    <a:lnT w="12240">
                      <a:solidFill>
                        <a:srgbClr val="FFFFFF"/>
                      </a:solidFill>
                    </a:lnT>
                    <a:lnB w="12240">
                      <a:solidFill>
                        <a:srgbClr val="000000"/>
                      </a:solidFill>
                    </a:lnB>
                    <a:solidFill>
                      <a:srgbClr val="E7E8EE"/>
                    </a:solidFill>
                  </a:tcPr>
                </a:tc>
                <a:extLst>
                  <a:ext uri="{0D108BD9-81ED-4DB2-BD59-A6C34878D82A}">
                    <a16:rowId xmlns:a16="http://schemas.microsoft.com/office/drawing/2014/main" val="10010"/>
                  </a:ext>
                </a:extLst>
              </a:tr>
              <a:tr h="370800">
                <a:tc>
                  <a:txBody>
                    <a:bodyPr/>
                    <a:lstStyle/>
                    <a:p>
                      <a:pPr>
                        <a:lnSpc>
                          <a:spcPct val="100000"/>
                        </a:lnSpc>
                      </a:pPr>
                      <a:r>
                        <a:rPr lang="de-DE" sz="2000" b="0" strike="noStrike" spc="-1">
                          <a:solidFill>
                            <a:srgbClr val="000000"/>
                          </a:solidFill>
                          <a:latin typeface="Frutiger LT Com 45 Light"/>
                          <a:ea typeface="DejaVu Sans"/>
                        </a:rPr>
                        <a:t>Durchschnitt</a:t>
                      </a:r>
                      <a:endParaRPr lang="de-DE" sz="2000" b="0" strike="noStrike" spc="-1">
                        <a:latin typeface="Arial"/>
                      </a:endParaRPr>
                    </a:p>
                  </a:txBody>
                  <a:tcPr>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0.48</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a:solidFill>
                            <a:srgbClr val="000000"/>
                          </a:solidFill>
                          <a:latin typeface="Frutiger LT Com 45 Light"/>
                          <a:ea typeface="DejaVu Sans"/>
                        </a:rPr>
                        <a:t>0.16</a:t>
                      </a:r>
                      <a:endParaRPr lang="de-DE" sz="2000" b="0" strike="noStrike" spc="-1">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tc>
                  <a:txBody>
                    <a:bodyPr/>
                    <a:lstStyle/>
                    <a:p>
                      <a:pPr algn="r">
                        <a:lnSpc>
                          <a:spcPct val="100000"/>
                        </a:lnSpc>
                      </a:pPr>
                      <a:r>
                        <a:rPr lang="de-DE" sz="2000" b="0" strike="noStrike" spc="-1" dirty="0">
                          <a:solidFill>
                            <a:srgbClr val="000000"/>
                          </a:solidFill>
                          <a:latin typeface="Frutiger LT Com 45 Light"/>
                          <a:ea typeface="DejaVu Sans"/>
                        </a:rPr>
                        <a:t>0.23</a:t>
                      </a:r>
                      <a:endParaRPr lang="de-DE" sz="2000" b="0" strike="noStrike" spc="-1" dirty="0">
                        <a:latin typeface="Arial"/>
                      </a:endParaRPr>
                    </a:p>
                  </a:txBody>
                  <a:tcPr marL="9360" marR="9360">
                    <a:lnL w="12240">
                      <a:solidFill>
                        <a:srgbClr val="FFFFFF"/>
                      </a:solidFill>
                    </a:lnL>
                    <a:lnR w="12240">
                      <a:solidFill>
                        <a:srgbClr val="FFFFFF"/>
                      </a:solidFill>
                    </a:lnR>
                    <a:lnT w="12240">
                      <a:solidFill>
                        <a:srgbClr val="000000"/>
                      </a:solidFill>
                    </a:lnT>
                    <a:lnB w="12240">
                      <a:solidFill>
                        <a:srgbClr val="FFFFFF"/>
                      </a:solidFill>
                    </a:lnB>
                    <a:solidFill>
                      <a:srgbClr val="CCCFDD"/>
                    </a:solidFill>
                  </a:tcPr>
                </a:tc>
                <a:extLst>
                  <a:ext uri="{0D108BD9-81ED-4DB2-BD59-A6C34878D82A}">
                    <a16:rowId xmlns:a16="http://schemas.microsoft.com/office/drawing/2014/main" val="10011"/>
                  </a:ext>
                </a:extLst>
              </a:tr>
            </a:tbl>
          </a:graphicData>
        </a:graphic>
      </p:graphicFrame>
      <p:pic>
        <p:nvPicPr>
          <p:cNvPr id="2" name="Aufgezeichneter Sound">
            <a:hlinkClick r:id="" action="ppaction://media"/>
            <a:extLst>
              <a:ext uri="{FF2B5EF4-FFF2-40B4-BE49-F238E27FC236}">
                <a16:creationId xmlns:a16="http://schemas.microsoft.com/office/drawing/2014/main" id="{268DE7E2-AB92-90E6-B26D-391C37610E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62400" y="55044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912"/>
    </mc:Choice>
    <mc:Fallback>
      <p:transition spd="slow" advTm="58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9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Warum macht der MedExtractor Fehler?</a:t>
            </a:r>
            <a:endParaRPr lang="de-DE" sz="2200" b="0" strike="noStrike" spc="-1">
              <a:latin typeface="Arial"/>
            </a:endParaRPr>
          </a:p>
        </p:txBody>
      </p:sp>
      <p:sp>
        <p:nvSpPr>
          <p:cNvPr id="971"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87BFE11-1366-490C-AA0D-422177DE772E}" type="slidenum">
              <a:rPr lang="de-DE" sz="900" b="1" strike="noStrike" spc="-1">
                <a:solidFill>
                  <a:srgbClr val="5073A5"/>
                </a:solidFill>
                <a:latin typeface="Frutiger LT Com 45 Light"/>
                <a:ea typeface="DejaVu Sans"/>
              </a:rPr>
              <a:t>29</a:t>
            </a:fld>
            <a:endParaRPr lang="de-DE" sz="900" b="0" strike="noStrike" spc="-1">
              <a:latin typeface="Arial"/>
            </a:endParaRPr>
          </a:p>
        </p:txBody>
      </p:sp>
      <p:sp>
        <p:nvSpPr>
          <p:cNvPr id="972" name="CustomShape 3"/>
          <p:cNvSpPr/>
          <p:nvPr/>
        </p:nvSpPr>
        <p:spPr>
          <a:xfrm>
            <a:off x="602640" y="1239480"/>
            <a:ext cx="10443312" cy="489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400" b="1" strike="noStrike" spc="-1" dirty="0">
                <a:solidFill>
                  <a:srgbClr val="000000"/>
                </a:solidFill>
                <a:latin typeface="Frutiger LT Com 45 Light"/>
                <a:ea typeface="DejaVu Sans"/>
              </a:rPr>
              <a:t>Beispiel</a:t>
            </a:r>
            <a:r>
              <a:rPr lang="de-DE" sz="2400" b="0" strike="noStrike" spc="-1" dirty="0">
                <a:solidFill>
                  <a:srgbClr val="000000"/>
                </a:solidFill>
                <a:latin typeface="Frutiger LT Com 45 Light"/>
                <a:ea typeface="DejaVu Sans"/>
              </a:rPr>
              <a:t>: Verben (z.B. </a:t>
            </a:r>
            <a:r>
              <a:rPr lang="de-DE" sz="2400" b="0" strike="noStrike" spc="-1" dirty="0" err="1">
                <a:solidFill>
                  <a:srgbClr val="000000"/>
                </a:solidFill>
                <a:latin typeface="Frutiger LT Com 45 Light"/>
                <a:ea typeface="DejaVu Sans"/>
              </a:rPr>
              <a:t>aggravate</a:t>
            </a:r>
            <a:r>
              <a:rPr lang="de-DE" sz="2400" b="0" strike="noStrike" spc="-1" dirty="0">
                <a:solidFill>
                  <a:srgbClr val="000000"/>
                </a:solidFill>
                <a:latin typeface="Frutiger LT Com 45 Light"/>
                <a:ea typeface="DejaVu Sans"/>
              </a:rPr>
              <a:t>) werden als Symptom bewertet, da sie im Trainingsvokabular enthalten sind.</a:t>
            </a:r>
            <a:endParaRPr lang="de-DE" sz="2400" b="0" strike="noStrike" spc="-1" dirty="0">
              <a:latin typeface="Arial"/>
            </a:endParaRPr>
          </a:p>
        </p:txBody>
      </p:sp>
      <p:pic>
        <p:nvPicPr>
          <p:cNvPr id="973" name="Grafik 2"/>
          <p:cNvPicPr/>
          <p:nvPr/>
        </p:nvPicPr>
        <p:blipFill>
          <a:blip r:embed="rId4"/>
          <a:stretch/>
        </p:blipFill>
        <p:spPr>
          <a:xfrm>
            <a:off x="807912" y="2108347"/>
            <a:ext cx="5223600" cy="4129272"/>
          </a:xfrm>
          <a:prstGeom prst="rect">
            <a:avLst/>
          </a:prstGeom>
          <a:ln w="0">
            <a:noFill/>
          </a:ln>
        </p:spPr>
      </p:pic>
      <p:sp>
        <p:nvSpPr>
          <p:cNvPr id="974" name="CustomShape 4"/>
          <p:cNvSpPr/>
          <p:nvPr/>
        </p:nvSpPr>
        <p:spPr>
          <a:xfrm>
            <a:off x="6034392" y="3335040"/>
            <a:ext cx="6117120" cy="111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990720" indent="-990000">
              <a:lnSpc>
                <a:spcPct val="100000"/>
              </a:lnSpc>
              <a:spcBef>
                <a:spcPts val="1800"/>
              </a:spcBef>
              <a:tabLst>
                <a:tab pos="0" algn="l"/>
              </a:tabLst>
            </a:pPr>
            <a:r>
              <a:rPr lang="de-DE" sz="2400" b="1" strike="noStrike" spc="-1" dirty="0">
                <a:solidFill>
                  <a:srgbClr val="FF0000"/>
                </a:solidFill>
                <a:latin typeface="Frutiger LT Com 45 Light"/>
                <a:ea typeface="DejaVu Sans"/>
              </a:rPr>
              <a:t>Lösung</a:t>
            </a:r>
            <a:r>
              <a:rPr lang="de-DE" sz="2400" b="0" strike="noStrike" spc="-1" dirty="0">
                <a:solidFill>
                  <a:srgbClr val="000000"/>
                </a:solidFill>
                <a:latin typeface="Frutiger LT Com 45 Light"/>
                <a:ea typeface="DejaVu Sans"/>
              </a:rPr>
              <a:t>:	Grammatikanalyse durch </a:t>
            </a:r>
            <a:r>
              <a:rPr lang="de-DE" sz="2400" b="0" i="1" strike="noStrike" spc="-1" dirty="0" err="1">
                <a:solidFill>
                  <a:srgbClr val="000000"/>
                </a:solidFill>
                <a:latin typeface="Frutiger LT Com 45 Light"/>
                <a:ea typeface="DejaVu Sans"/>
              </a:rPr>
              <a:t>spaCy</a:t>
            </a:r>
            <a:r>
              <a:rPr lang="de-DE" sz="2400" b="0" strike="noStrike" spc="-1" dirty="0">
                <a:solidFill>
                  <a:srgbClr val="000000"/>
                </a:solidFill>
                <a:latin typeface="Frutiger LT Com 45 Light"/>
                <a:ea typeface="DejaVu Sans"/>
              </a:rPr>
              <a:t>.</a:t>
            </a:r>
            <a:endParaRPr lang="de-DE" sz="2400" b="0" strike="noStrike" spc="-1" dirty="0">
              <a:latin typeface="Arial"/>
            </a:endParaRPr>
          </a:p>
          <a:p>
            <a:pPr marL="990720" indent="-990000">
              <a:lnSpc>
                <a:spcPct val="100000"/>
              </a:lnSpc>
              <a:spcBef>
                <a:spcPts val="1800"/>
              </a:spcBef>
              <a:tabLst>
                <a:tab pos="0" algn="l"/>
              </a:tabLst>
            </a:pPr>
            <a:r>
              <a:rPr lang="de-DE" sz="2400" b="0" strike="noStrike" spc="-1" dirty="0">
                <a:solidFill>
                  <a:srgbClr val="000000"/>
                </a:solidFill>
                <a:latin typeface="Frutiger LT Com 45 Light"/>
                <a:ea typeface="DejaVu Sans"/>
              </a:rPr>
              <a:t>	Verwerfen von Verben im Trainingsvokabular</a:t>
            </a:r>
            <a:endParaRPr lang="de-DE" sz="2400" b="0" strike="noStrike" spc="-1" dirty="0">
              <a:latin typeface="Arial"/>
            </a:endParaRPr>
          </a:p>
        </p:txBody>
      </p:sp>
      <p:sp>
        <p:nvSpPr>
          <p:cNvPr id="975" name="CustomShape 5"/>
          <p:cNvSpPr/>
          <p:nvPr/>
        </p:nvSpPr>
        <p:spPr>
          <a:xfrm>
            <a:off x="3419712" y="3563306"/>
            <a:ext cx="1253160" cy="272520"/>
          </a:xfrm>
          <a:prstGeom prst="roundRect">
            <a:avLst>
              <a:gd name="adj"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976" name="CustomShape 6"/>
          <p:cNvSpPr/>
          <p:nvPr/>
        </p:nvSpPr>
        <p:spPr>
          <a:xfrm>
            <a:off x="732552" y="3563306"/>
            <a:ext cx="1084680" cy="27252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77" name="CustomShape 7"/>
          <p:cNvSpPr/>
          <p:nvPr/>
        </p:nvSpPr>
        <p:spPr>
          <a:xfrm>
            <a:off x="732552" y="4448880"/>
            <a:ext cx="1084680" cy="3945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pic>
        <p:nvPicPr>
          <p:cNvPr id="2" name="Aufgezeichneter Sound">
            <a:hlinkClick r:id="" action="ppaction://media"/>
            <a:extLst>
              <a:ext uri="{FF2B5EF4-FFF2-40B4-BE49-F238E27FC236}">
                <a16:creationId xmlns:a16="http://schemas.microsoft.com/office/drawing/2014/main" id="{EA0A1F6D-797E-329B-B444-9C63EB80A4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28960" y="5313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080"/>
    </mc:Choice>
    <mc:Fallback>
      <p:transition spd="slow" advTm="47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1. Aufgabenstellung</a:t>
            </a:r>
            <a:endParaRPr lang="de-DE" sz="4800" b="0" strike="noStrike" spc="-1">
              <a:latin typeface="Arial"/>
            </a:endParaRPr>
          </a:p>
          <a:p>
            <a:pPr>
              <a:lnSpc>
                <a:spcPct val="100000"/>
              </a:lnSpc>
            </a:pPr>
            <a:endParaRPr lang="de-DE" sz="4800" b="0" strike="noStrike" spc="-1">
              <a:latin typeface="Arial"/>
            </a:endParaRPr>
          </a:p>
        </p:txBody>
      </p:sp>
      <p:pic>
        <p:nvPicPr>
          <p:cNvPr id="26" name="Audio 25">
            <a:hlinkClick r:id="" action="ppaction://media"/>
            <a:extLst>
              <a:ext uri="{FF2B5EF4-FFF2-40B4-BE49-F238E27FC236}">
                <a16:creationId xmlns:a16="http://schemas.microsoft.com/office/drawing/2014/main" id="{47974B08-59E1-6D48-0BE1-9B1DD8D357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17"/>
    </mc:Choice>
    <mc:Fallback xmlns="">
      <p:transition spd="slow" advTm="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07522F2C-BBD2-4C4D-9A9C-1E484896F5F7}" type="slidenum">
              <a:rPr lang="de-DE" sz="900" b="1" strike="noStrike" spc="-1">
                <a:solidFill>
                  <a:srgbClr val="5073A5"/>
                </a:solidFill>
                <a:latin typeface="Frutiger LT Com 45 Light"/>
                <a:ea typeface="DejaVu Sans"/>
              </a:rPr>
              <a:t>30</a:t>
            </a:fld>
            <a:endParaRPr lang="de-DE" sz="900" b="0" strike="noStrike" spc="-1">
              <a:latin typeface="Arial"/>
            </a:endParaRPr>
          </a:p>
        </p:txBody>
      </p:sp>
      <p:sp>
        <p:nvSpPr>
          <p:cNvPr id="97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Ausblick / Verbesserungspotential</a:t>
            </a:r>
            <a:endParaRPr lang="de-DE" sz="2200" b="0" strike="noStrike" spc="-1">
              <a:latin typeface="Arial"/>
            </a:endParaRPr>
          </a:p>
        </p:txBody>
      </p:sp>
      <p:pic>
        <p:nvPicPr>
          <p:cNvPr id="980" name="Grafik 4"/>
          <p:cNvPicPr/>
          <p:nvPr/>
        </p:nvPicPr>
        <p:blipFill>
          <a:blip r:embed="rId4"/>
          <a:stretch/>
        </p:blipFill>
        <p:spPr>
          <a:xfrm>
            <a:off x="720000" y="3633480"/>
            <a:ext cx="5633640" cy="2634120"/>
          </a:xfrm>
          <a:prstGeom prst="rect">
            <a:avLst/>
          </a:prstGeom>
          <a:ln w="0">
            <a:noFill/>
          </a:ln>
        </p:spPr>
      </p:pic>
      <p:pic>
        <p:nvPicPr>
          <p:cNvPr id="981" name="Grafik 6"/>
          <p:cNvPicPr/>
          <p:nvPr/>
        </p:nvPicPr>
        <p:blipFill>
          <a:blip r:embed="rId5"/>
          <a:stretch/>
        </p:blipFill>
        <p:spPr>
          <a:xfrm>
            <a:off x="720000" y="1299240"/>
            <a:ext cx="10938240" cy="1974240"/>
          </a:xfrm>
          <a:prstGeom prst="rect">
            <a:avLst/>
          </a:prstGeom>
          <a:ln w="0">
            <a:noFill/>
          </a:ln>
        </p:spPr>
      </p:pic>
      <p:sp>
        <p:nvSpPr>
          <p:cNvPr id="982" name="CustomShape 3"/>
          <p:cNvSpPr/>
          <p:nvPr/>
        </p:nvSpPr>
        <p:spPr>
          <a:xfrm>
            <a:off x="6452280" y="3943800"/>
            <a:ext cx="5205960" cy="1743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spcBef>
                <a:spcPts val="1800"/>
              </a:spcBef>
              <a:buClr>
                <a:srgbClr val="000000"/>
              </a:buClr>
              <a:buFont typeface="Arial"/>
              <a:buChar char="•"/>
            </a:pPr>
            <a:r>
              <a:rPr lang="de-DE" sz="2400" b="1" strike="noStrike" spc="-1" dirty="0">
                <a:solidFill>
                  <a:srgbClr val="000000"/>
                </a:solidFill>
                <a:latin typeface="Frutiger LT Com 45 Light"/>
                <a:ea typeface="DejaVu Sans"/>
              </a:rPr>
              <a:t>Problem:</a:t>
            </a:r>
            <a:r>
              <a:rPr lang="de-DE" sz="2400" b="0" strike="noStrike" spc="-1" dirty="0">
                <a:solidFill>
                  <a:srgbClr val="000000"/>
                </a:solidFill>
                <a:latin typeface="Frutiger LT Com 45 Light"/>
                <a:ea typeface="DejaVu Sans"/>
              </a:rPr>
              <a:t> Bedeutung von Sätzen wird nicht erkannt.</a:t>
            </a:r>
            <a:endParaRPr lang="de-DE" sz="2400" b="0" strike="noStrike" spc="-1" dirty="0">
              <a:latin typeface="Arial"/>
            </a:endParaRPr>
          </a:p>
          <a:p>
            <a:pPr marL="285840" indent="-284400">
              <a:lnSpc>
                <a:spcPct val="100000"/>
              </a:lnSpc>
              <a:spcBef>
                <a:spcPts val="1800"/>
              </a:spcBef>
              <a:buClr>
                <a:srgbClr val="000000"/>
              </a:buClr>
              <a:buFont typeface="Arial"/>
              <a:buChar char="•"/>
            </a:pPr>
            <a:r>
              <a:rPr lang="de-DE" sz="2400" b="1" strike="noStrike" spc="-1" dirty="0">
                <a:solidFill>
                  <a:srgbClr val="000000"/>
                </a:solidFill>
                <a:latin typeface="Frutiger LT Com 45 Light"/>
                <a:ea typeface="DejaVu Sans"/>
              </a:rPr>
              <a:t>Lösungsansatz:</a:t>
            </a:r>
            <a:r>
              <a:rPr lang="de-DE" sz="2400" b="0" strike="noStrike" spc="-1" dirty="0">
                <a:solidFill>
                  <a:srgbClr val="000000"/>
                </a:solidFill>
                <a:latin typeface="Frutiger LT Com 45 Light"/>
                <a:ea typeface="DejaVu Sans"/>
              </a:rPr>
              <a:t> Suche nach typischen </a:t>
            </a:r>
            <a:r>
              <a:rPr lang="de-DE" sz="2400" b="0" strike="noStrike" spc="-1" dirty="0" err="1">
                <a:solidFill>
                  <a:srgbClr val="000000"/>
                </a:solidFill>
                <a:latin typeface="Frutiger LT Com 45 Light"/>
                <a:ea typeface="DejaVu Sans"/>
              </a:rPr>
              <a:t>Satzkonstrukten</a:t>
            </a:r>
            <a:r>
              <a:rPr lang="de-DE" sz="2400" b="0" strike="noStrike" spc="-1" dirty="0">
                <a:solidFill>
                  <a:srgbClr val="000000"/>
                </a:solidFill>
                <a:latin typeface="Frutiger LT Com 45 Light"/>
                <a:ea typeface="DejaVu Sans"/>
              </a:rPr>
              <a:t> mittels </a:t>
            </a:r>
            <a:r>
              <a:rPr lang="de-DE" sz="2400" b="0" i="1" strike="noStrike" spc="-1" dirty="0" err="1">
                <a:solidFill>
                  <a:srgbClr val="000000"/>
                </a:solidFill>
                <a:latin typeface="Frutiger LT Com 45 Light"/>
                <a:ea typeface="DejaVu Sans"/>
              </a:rPr>
              <a:t>Dependency</a:t>
            </a:r>
            <a:r>
              <a:rPr lang="de-DE" sz="2400" b="0" i="1" strike="noStrike" spc="-1" dirty="0">
                <a:solidFill>
                  <a:srgbClr val="000000"/>
                </a:solidFill>
                <a:latin typeface="Frutiger LT Com 45 Light"/>
                <a:ea typeface="DejaVu Sans"/>
              </a:rPr>
              <a:t> Parser</a:t>
            </a:r>
            <a:endParaRPr lang="de-DE" sz="2400" b="0" strike="noStrike" spc="-1" dirty="0">
              <a:latin typeface="Arial"/>
            </a:endParaRPr>
          </a:p>
          <a:p>
            <a:pPr>
              <a:lnSpc>
                <a:spcPct val="100000"/>
              </a:lnSpc>
              <a:spcBef>
                <a:spcPts val="1800"/>
              </a:spcBef>
            </a:pPr>
            <a:endParaRPr lang="de-DE" sz="2000" b="0" strike="noStrike" spc="-1" dirty="0">
              <a:latin typeface="Arial"/>
            </a:endParaRPr>
          </a:p>
        </p:txBody>
      </p:sp>
      <p:sp>
        <p:nvSpPr>
          <p:cNvPr id="983" name="CustomShape 4"/>
          <p:cNvSpPr/>
          <p:nvPr/>
        </p:nvSpPr>
        <p:spPr>
          <a:xfrm>
            <a:off x="2780640" y="2805120"/>
            <a:ext cx="1084680" cy="468360"/>
          </a:xfrm>
          <a:prstGeom prst="roundRect">
            <a:avLst>
              <a:gd name="adj" fmla="val 16667"/>
            </a:avLst>
          </a:prstGeom>
          <a:solidFill>
            <a:srgbClr val="2894FF">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4" name="CustomShape 5"/>
          <p:cNvSpPr/>
          <p:nvPr/>
        </p:nvSpPr>
        <p:spPr>
          <a:xfrm>
            <a:off x="6353640" y="2779560"/>
            <a:ext cx="79128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5" name="CustomShape 6"/>
          <p:cNvSpPr/>
          <p:nvPr/>
        </p:nvSpPr>
        <p:spPr>
          <a:xfrm>
            <a:off x="8690760" y="2811600"/>
            <a:ext cx="3001320" cy="468360"/>
          </a:xfrm>
          <a:prstGeom prst="roundRect">
            <a:avLst>
              <a:gd name="adj" fmla="val 16667"/>
            </a:avLst>
          </a:prstGeom>
          <a:solidFill>
            <a:schemeClr val="accent3">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p:style>
      </p:sp>
      <p:sp>
        <p:nvSpPr>
          <p:cNvPr id="986" name="CustomShape 7"/>
          <p:cNvSpPr/>
          <p:nvPr/>
        </p:nvSpPr>
        <p:spPr>
          <a:xfrm>
            <a:off x="4083480" y="281160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7" name="CustomShape 8"/>
          <p:cNvSpPr/>
          <p:nvPr/>
        </p:nvSpPr>
        <p:spPr>
          <a:xfrm>
            <a:off x="7522200" y="2805120"/>
            <a:ext cx="791280" cy="468360"/>
          </a:xfrm>
          <a:prstGeom prst="roundRect">
            <a:avLst>
              <a:gd name="adj" fmla="val 16667"/>
            </a:avLst>
          </a:prstGeom>
          <a:solidFill>
            <a:srgbClr val="92D05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8" name="CustomShape 9"/>
          <p:cNvSpPr/>
          <p:nvPr/>
        </p:nvSpPr>
        <p:spPr>
          <a:xfrm>
            <a:off x="3696840" y="209628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89" name="CustomShape 10"/>
          <p:cNvSpPr/>
          <p:nvPr/>
        </p:nvSpPr>
        <p:spPr>
          <a:xfrm>
            <a:off x="5451840" y="165924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0" name="CustomShape 11"/>
          <p:cNvSpPr/>
          <p:nvPr/>
        </p:nvSpPr>
        <p:spPr>
          <a:xfrm>
            <a:off x="5502240" y="12247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1" name="CustomShape 12"/>
          <p:cNvSpPr/>
          <p:nvPr/>
        </p:nvSpPr>
        <p:spPr>
          <a:xfrm>
            <a:off x="836136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2" name="CustomShape 13"/>
          <p:cNvSpPr/>
          <p:nvPr/>
        </p:nvSpPr>
        <p:spPr>
          <a:xfrm>
            <a:off x="9531720" y="211032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sp>
        <p:nvSpPr>
          <p:cNvPr id="993" name="CustomShape 14"/>
          <p:cNvSpPr/>
          <p:nvPr/>
        </p:nvSpPr>
        <p:spPr>
          <a:xfrm>
            <a:off x="10702080" y="2084760"/>
            <a:ext cx="395280" cy="390960"/>
          </a:xfrm>
          <a:prstGeom prst="roundRect">
            <a:avLst>
              <a:gd name="adj" fmla="val 16667"/>
            </a:avLst>
          </a:prstGeom>
          <a:solidFill>
            <a:srgbClr val="FFFF00">
              <a:alpha val="37000"/>
            </a:srgbClr>
          </a:solidFill>
          <a:ln>
            <a:noFill/>
          </a:ln>
        </p:spPr>
        <p:style>
          <a:lnRef idx="2">
            <a:schemeClr val="accent1">
              <a:shade val="50000"/>
            </a:schemeClr>
          </a:lnRef>
          <a:fillRef idx="1">
            <a:schemeClr val="accent1"/>
          </a:fillRef>
          <a:effectRef idx="0">
            <a:schemeClr val="accent1"/>
          </a:effectRef>
          <a:fontRef idx="minor"/>
        </p:style>
      </p:sp>
      <p:pic>
        <p:nvPicPr>
          <p:cNvPr id="2" name="Aufgezeichneter Sound">
            <a:hlinkClick r:id="" action="ppaction://media"/>
            <a:extLst>
              <a:ext uri="{FF2B5EF4-FFF2-40B4-BE49-F238E27FC236}">
                <a16:creationId xmlns:a16="http://schemas.microsoft.com/office/drawing/2014/main" id="{2CC8F50A-AAC5-878F-CA06-B663B5A5CF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92560" y="5549616"/>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209"/>
    </mc:Choice>
    <mc:Fallback>
      <p:transition spd="slow" advTm="47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CustomShape 1"/>
          <p:cNvSpPr/>
          <p:nvPr/>
        </p:nvSpPr>
        <p:spPr>
          <a:xfrm>
            <a:off x="0" y="2103480"/>
            <a:ext cx="12192480" cy="2122204"/>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dirty="0">
              <a:latin typeface="Arial"/>
            </a:endParaRPr>
          </a:p>
          <a:p>
            <a:pPr>
              <a:lnSpc>
                <a:spcPct val="100000"/>
              </a:lnSpc>
            </a:pPr>
            <a:endParaRPr lang="de-DE" sz="1800" b="0" strike="noStrike" spc="-1" dirty="0">
              <a:latin typeface="Arial"/>
            </a:endParaRPr>
          </a:p>
          <a:p>
            <a:pPr>
              <a:lnSpc>
                <a:spcPct val="100000"/>
              </a:lnSpc>
            </a:pPr>
            <a:r>
              <a:rPr lang="de-DE" sz="4800" spc="-1" dirty="0">
                <a:solidFill>
                  <a:srgbClr val="FFFFFF"/>
                </a:solidFill>
                <a:latin typeface="Frutiger LT Com 45 Light"/>
                <a:ea typeface="DejaVu Sans"/>
              </a:rPr>
              <a:t>9</a:t>
            </a:r>
            <a:r>
              <a:rPr lang="de-DE" sz="4800" b="0" strike="noStrike" spc="-1" dirty="0">
                <a:solidFill>
                  <a:srgbClr val="FFFFFF"/>
                </a:solidFill>
                <a:latin typeface="Frutiger LT Com 45 Light"/>
                <a:ea typeface="DejaVu Sans"/>
              </a:rPr>
              <a:t>. Zusammenfassung</a:t>
            </a:r>
            <a:endParaRPr lang="de-DE" sz="4800" b="0" strike="noStrike" spc="-1" dirty="0">
              <a:latin typeface="Arial"/>
            </a:endParaRPr>
          </a:p>
          <a:p>
            <a:pPr>
              <a:lnSpc>
                <a:spcPct val="100000"/>
              </a:lnSpc>
            </a:pPr>
            <a:endParaRPr lang="de-DE" sz="4800" b="0" strike="noStrike" spc="-1" dirty="0">
              <a:latin typeface="Arial"/>
            </a:endParaRPr>
          </a:p>
        </p:txBody>
      </p:sp>
      <p:pic>
        <p:nvPicPr>
          <p:cNvPr id="2" name="Aufgezeichneter Sound">
            <a:hlinkClick r:id="" action="ppaction://media"/>
            <a:extLst>
              <a:ext uri="{FF2B5EF4-FFF2-40B4-BE49-F238E27FC236}">
                <a16:creationId xmlns:a16="http://schemas.microsoft.com/office/drawing/2014/main" id="{DA835BE0-0145-91A4-99E8-5FACD8142F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14176" y="5867400"/>
            <a:ext cx="609600" cy="609600"/>
          </a:xfrm>
          <a:prstGeom prst="rect">
            <a:avLst/>
          </a:prstGeom>
        </p:spPr>
      </p:pic>
    </p:spTree>
    <p:extLst>
      <p:ext uri="{BB962C8B-B14F-4D97-AF65-F5344CB8AC3E}">
        <p14:creationId xmlns:p14="http://schemas.microsoft.com/office/powerpoint/2010/main" val="2003765426"/>
      </p:ext>
    </p:extLst>
  </p:cSld>
  <p:clrMapOvr>
    <a:masterClrMapping/>
  </p:clrMapOvr>
  <mc:AlternateContent xmlns:mc="http://schemas.openxmlformats.org/markup-compatibility/2006" xmlns:p14="http://schemas.microsoft.com/office/powerpoint/2010/main">
    <mc:Choice Requires="p14">
      <p:transition spd="slow" p14:dur="2000" advTm="5181"/>
    </mc:Choice>
    <mc:Fallback xmlns="">
      <p:transition spd="slow" advTm="5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873570C-16C8-4A59-801F-14B2D5E3CDEF}" type="slidenum">
              <a:rPr lang="de-DE" sz="900" b="1" strike="noStrike" spc="-1">
                <a:solidFill>
                  <a:srgbClr val="5073A5"/>
                </a:solidFill>
                <a:latin typeface="Frutiger LT Com 45 Light"/>
                <a:ea typeface="DejaVu Sans"/>
              </a:rPr>
              <a:t>32</a:t>
            </a:fld>
            <a:endParaRPr lang="de-DE" sz="900" b="0" strike="noStrike" spc="-1">
              <a:latin typeface="Arial"/>
            </a:endParaRPr>
          </a:p>
        </p:txBody>
      </p:sp>
      <p:sp>
        <p:nvSpPr>
          <p:cNvPr id="99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Zusammenfassung</a:t>
            </a:r>
            <a:endParaRPr lang="de-DE" sz="2200" b="0" strike="noStrike" spc="-1">
              <a:latin typeface="Arial"/>
            </a:endParaRPr>
          </a:p>
        </p:txBody>
      </p:sp>
      <p:sp>
        <p:nvSpPr>
          <p:cNvPr id="2" name="CustomShape 3">
            <a:extLst>
              <a:ext uri="{FF2B5EF4-FFF2-40B4-BE49-F238E27FC236}">
                <a16:creationId xmlns:a16="http://schemas.microsoft.com/office/drawing/2014/main" id="{1105312D-8372-E5D7-E350-68D6BB4DF05B}"/>
              </a:ext>
            </a:extLst>
          </p:cNvPr>
          <p:cNvSpPr/>
          <p:nvPr/>
        </p:nvSpPr>
        <p:spPr>
          <a:xfrm>
            <a:off x="808200" y="1333800"/>
            <a:ext cx="10243440" cy="500837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342900" indent="-342900">
              <a:lnSpc>
                <a:spcPct val="150000"/>
              </a:lnSpc>
              <a:buFont typeface="Arial" panose="020B0604020202020204" pitchFamily="34" charset="0"/>
              <a:buChar char="•"/>
            </a:pPr>
            <a:r>
              <a:rPr lang="de-DE" sz="2400" dirty="0"/>
              <a:t>Prototypische </a:t>
            </a:r>
            <a:r>
              <a:rPr lang="de-DE" sz="2400" dirty="0" err="1"/>
              <a:t>MedExtractor</a:t>
            </a:r>
            <a:r>
              <a:rPr lang="de-DE" sz="2400" dirty="0"/>
              <a:t>-Software erstellt Wissensrepräsentationen englischsprachiger medizinischer Texte</a:t>
            </a:r>
          </a:p>
          <a:p>
            <a:pPr marL="342900" indent="-342900">
              <a:lnSpc>
                <a:spcPct val="150000"/>
              </a:lnSpc>
              <a:buFont typeface="Arial" panose="020B0604020202020204" pitchFamily="34" charset="0"/>
              <a:buChar char="•"/>
            </a:pPr>
            <a:r>
              <a:rPr lang="de-DE" sz="2400" dirty="0"/>
              <a:t>Nutzung der </a:t>
            </a:r>
            <a:r>
              <a:rPr lang="de-DE" sz="2400" dirty="0" err="1"/>
              <a:t>Named</a:t>
            </a:r>
            <a:r>
              <a:rPr lang="de-DE" sz="2400" dirty="0"/>
              <a:t> Entity Recognition der </a:t>
            </a:r>
            <a:r>
              <a:rPr lang="de-DE" sz="2400" dirty="0" err="1"/>
              <a:t>spaCy</a:t>
            </a:r>
            <a:r>
              <a:rPr lang="de-DE" sz="2400" dirty="0"/>
              <a:t>-Bibliothek und medizinischen Fachvokabulars des </a:t>
            </a:r>
            <a:r>
              <a:rPr lang="de-DE" sz="2400" dirty="0" err="1"/>
              <a:t>MetaMapLite</a:t>
            </a:r>
            <a:r>
              <a:rPr lang="de-DE" sz="2400" dirty="0"/>
              <a:t>-Projekts</a:t>
            </a:r>
          </a:p>
          <a:p>
            <a:pPr marL="342900" indent="-342900">
              <a:lnSpc>
                <a:spcPct val="150000"/>
              </a:lnSpc>
              <a:buFont typeface="Arial" panose="020B0604020202020204" pitchFamily="34" charset="0"/>
              <a:buChar char="•"/>
            </a:pPr>
            <a:r>
              <a:rPr lang="de-DE" sz="2400" dirty="0"/>
              <a:t>Verwendung regelbasierter Methoden, um Krankheiten in Zusammenhang mit Symptomen zu bringen</a:t>
            </a:r>
          </a:p>
          <a:p>
            <a:pPr marL="342900" indent="-342900">
              <a:lnSpc>
                <a:spcPct val="150000"/>
              </a:lnSpc>
              <a:buFont typeface="Arial" panose="020B0604020202020204" pitchFamily="34" charset="0"/>
              <a:buChar char="•"/>
            </a:pPr>
            <a:r>
              <a:rPr lang="de-DE" sz="2400" dirty="0"/>
              <a:t>Hohe Genauigkeit trotz einfacher Logik, aber geringere Sensitivität</a:t>
            </a:r>
          </a:p>
          <a:p>
            <a:pPr marL="342900" indent="-342900">
              <a:lnSpc>
                <a:spcPct val="150000"/>
              </a:lnSpc>
              <a:buFont typeface="Arial" panose="020B0604020202020204" pitchFamily="34" charset="0"/>
              <a:buChar char="•"/>
            </a:pPr>
            <a:r>
              <a:rPr lang="de-DE" sz="2400" dirty="0"/>
              <a:t>Verbesserungsmöglichkeiten durch Nutzung der grammatikalischen Analyse der </a:t>
            </a:r>
            <a:r>
              <a:rPr lang="de-DE" sz="2400" dirty="0" err="1"/>
              <a:t>spaCy</a:t>
            </a:r>
            <a:r>
              <a:rPr lang="de-DE" sz="2400" dirty="0"/>
              <a:t>-Pipeline</a:t>
            </a:r>
            <a:endParaRPr lang="de-DE" sz="2400" b="0" strike="noStrike" spc="-1" dirty="0">
              <a:latin typeface="Arial"/>
            </a:endParaRPr>
          </a:p>
        </p:txBody>
      </p:sp>
      <p:pic>
        <p:nvPicPr>
          <p:cNvPr id="3" name="Aufgezeichneter Sound">
            <a:hlinkClick r:id="" action="ppaction://media"/>
            <a:extLst>
              <a:ext uri="{FF2B5EF4-FFF2-40B4-BE49-F238E27FC236}">
                <a16:creationId xmlns:a16="http://schemas.microsoft.com/office/drawing/2014/main" id="{715C9282-083E-1CFE-DB39-0AEA79F524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35816" y="5588208"/>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890"/>
    </mc:Choice>
    <mc:Fallback xmlns="">
      <p:transition spd="slow" advTm="49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8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CustomShape 1"/>
          <p:cNvSpPr/>
          <p:nvPr/>
        </p:nvSpPr>
        <p:spPr>
          <a:xfrm>
            <a:off x="8859240" y="2148480"/>
            <a:ext cx="3211560" cy="213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561"/>
              </a:spcBef>
              <a:tabLst>
                <a:tab pos="0" algn="l"/>
              </a:tabLst>
            </a:pPr>
            <a:r>
              <a:rPr lang="de-DE" sz="2800" b="0" strike="noStrike" spc="-1">
                <a:solidFill>
                  <a:srgbClr val="FFFFFF"/>
                </a:solidFill>
                <a:latin typeface="Frutiger LT Com 45 Light"/>
                <a:ea typeface="DejaVu Sans"/>
              </a:rPr>
              <a:t>Anne Koch</a:t>
            </a:r>
            <a:endParaRPr lang="de-DE" sz="2800" b="0" strike="noStrike" spc="-1">
              <a:latin typeface="Arial"/>
            </a:endParaRPr>
          </a:p>
          <a:p>
            <a:pPr>
              <a:lnSpc>
                <a:spcPct val="100000"/>
              </a:lnSpc>
              <a:spcBef>
                <a:spcPts val="561"/>
              </a:spcBef>
              <a:tabLst>
                <a:tab pos="0" algn="l"/>
              </a:tabLst>
            </a:pPr>
            <a:r>
              <a:rPr lang="de-DE" sz="2800" b="0" strike="noStrike" spc="-1">
                <a:solidFill>
                  <a:srgbClr val="FFFFFF"/>
                </a:solidFill>
                <a:latin typeface="Frutiger LT Com 45 Light"/>
                <a:ea typeface="DejaVu Sans"/>
              </a:rPr>
              <a:t>Clara Jansen</a:t>
            </a:r>
            <a:endParaRPr lang="de-DE" sz="2800" b="0" strike="noStrike" spc="-1">
              <a:latin typeface="Arial"/>
            </a:endParaRPr>
          </a:p>
          <a:p>
            <a:pPr>
              <a:lnSpc>
                <a:spcPct val="100000"/>
              </a:lnSpc>
              <a:spcBef>
                <a:spcPts val="561"/>
              </a:spcBef>
              <a:tabLst>
                <a:tab pos="0" algn="l"/>
              </a:tabLst>
            </a:pPr>
            <a:r>
              <a:rPr lang="de-DE" sz="2800" b="0" strike="noStrike" spc="-1">
                <a:solidFill>
                  <a:srgbClr val="FFFFFF"/>
                </a:solidFill>
                <a:latin typeface="Frutiger LT Com 45 Light"/>
                <a:ea typeface="DejaVu Sans"/>
              </a:rPr>
              <a:t>Dietrich Tönnies</a:t>
            </a:r>
            <a:endParaRPr lang="de-DE" sz="2800" b="0" strike="noStrike" spc="-1">
              <a:latin typeface="Arial"/>
            </a:endParaRPr>
          </a:p>
        </p:txBody>
      </p:sp>
      <p:sp>
        <p:nvSpPr>
          <p:cNvPr id="1012" name="Line 2"/>
          <p:cNvSpPr/>
          <p:nvPr/>
        </p:nvSpPr>
        <p:spPr>
          <a:xfrm>
            <a:off x="1037520" y="1520640"/>
            <a:ext cx="17640" cy="381636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1013" name="CustomShape 3"/>
          <p:cNvSpPr/>
          <p:nvPr/>
        </p:nvSpPr>
        <p:spPr>
          <a:xfrm>
            <a:off x="1145160" y="1746720"/>
            <a:ext cx="4012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1</a:t>
            </a:r>
            <a:endParaRPr lang="de-DE" sz="1800" b="0" strike="noStrike" spc="-1">
              <a:latin typeface="Arial"/>
            </a:endParaRPr>
          </a:p>
        </p:txBody>
      </p:sp>
      <p:sp>
        <p:nvSpPr>
          <p:cNvPr id="1014" name="CustomShape 4"/>
          <p:cNvSpPr/>
          <p:nvPr/>
        </p:nvSpPr>
        <p:spPr>
          <a:xfrm>
            <a:off x="1145160" y="244512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2</a:t>
            </a:r>
            <a:endParaRPr lang="de-DE" sz="1800" b="0" strike="noStrike" spc="-1">
              <a:latin typeface="Arial"/>
            </a:endParaRPr>
          </a:p>
        </p:txBody>
      </p:sp>
      <p:sp>
        <p:nvSpPr>
          <p:cNvPr id="1015" name="CustomShape 5"/>
          <p:cNvSpPr/>
          <p:nvPr/>
        </p:nvSpPr>
        <p:spPr>
          <a:xfrm>
            <a:off x="1131480" y="4281120"/>
            <a:ext cx="365292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Thema 3</a:t>
            </a:r>
            <a:endParaRPr lang="de-DE" sz="1800" b="0" strike="noStrike" spc="-1">
              <a:latin typeface="Arial"/>
            </a:endParaRPr>
          </a:p>
        </p:txBody>
      </p:sp>
      <p:sp>
        <p:nvSpPr>
          <p:cNvPr id="1016" name="CustomShape 6"/>
          <p:cNvSpPr/>
          <p:nvPr/>
        </p:nvSpPr>
        <p:spPr>
          <a:xfrm>
            <a:off x="1487520" y="321984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2</a:t>
            </a:r>
            <a:endParaRPr lang="de-DE" sz="1800" b="0" strike="noStrike" spc="-1">
              <a:latin typeface="Arial"/>
            </a:endParaRPr>
          </a:p>
        </p:txBody>
      </p:sp>
      <p:sp>
        <p:nvSpPr>
          <p:cNvPr id="1017" name="CustomShape 7"/>
          <p:cNvSpPr/>
          <p:nvPr/>
        </p:nvSpPr>
        <p:spPr>
          <a:xfrm>
            <a:off x="1487520" y="281412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1</a:t>
            </a:r>
            <a:endParaRPr lang="de-DE" sz="1800" b="0" strike="noStrike" spc="-1">
              <a:latin typeface="Arial"/>
            </a:endParaRPr>
          </a:p>
        </p:txBody>
      </p:sp>
      <p:sp>
        <p:nvSpPr>
          <p:cNvPr id="1018" name="CustomShape 8"/>
          <p:cNvSpPr/>
          <p:nvPr/>
        </p:nvSpPr>
        <p:spPr>
          <a:xfrm>
            <a:off x="1487520" y="3625560"/>
            <a:ext cx="22845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0" strike="noStrike" spc="-1">
                <a:solidFill>
                  <a:srgbClr val="000000"/>
                </a:solidFill>
                <a:latin typeface="Frutiger LT Com 45 Light"/>
                <a:ea typeface="DejaVu Sans"/>
              </a:rPr>
              <a:t>Aspekt 3</a:t>
            </a:r>
            <a:endParaRPr lang="de-DE" sz="1800" b="0" strike="noStrike" spc="-1">
              <a:latin typeface="Arial"/>
            </a:endParaRP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Warum macht der MedExtractor Fehler?</a:t>
            </a:r>
            <a:endParaRPr lang="de-DE" sz="2200" b="0" strike="noStrike" spc="-1">
              <a:latin typeface="Arial"/>
            </a:endParaRPr>
          </a:p>
        </p:txBody>
      </p:sp>
      <p:sp>
        <p:nvSpPr>
          <p:cNvPr id="1020"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AE75F28C-4367-4D8F-85EF-434E3AACF8EB}" type="slidenum">
              <a:rPr lang="de-DE" sz="900" b="1" strike="noStrike" spc="-1">
                <a:solidFill>
                  <a:srgbClr val="5073A5"/>
                </a:solidFill>
                <a:latin typeface="Frutiger LT Com 45 Light"/>
                <a:ea typeface="DejaVu Sans"/>
              </a:rPr>
              <a:t>34</a:t>
            </a:fld>
            <a:endParaRPr lang="de-DE" sz="900" b="0" strike="noStrike" spc="-1">
              <a:latin typeface="Arial"/>
            </a:endParaRPr>
          </a:p>
        </p:txBody>
      </p:sp>
      <p:sp>
        <p:nvSpPr>
          <p:cNvPr id="1021" name="CustomShape 3"/>
          <p:cNvSpPr/>
          <p:nvPr/>
        </p:nvSpPr>
        <p:spPr>
          <a:xfrm>
            <a:off x="1279440" y="1151280"/>
            <a:ext cx="9347400" cy="499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285840" indent="-28440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Trainingsvokabular enthält ungeeignete Begriffe, z.B. Verben wie ‚</a:t>
            </a:r>
            <a:r>
              <a:rPr lang="de-DE" sz="2000" b="0" strike="noStrike" spc="-1" dirty="0" err="1">
                <a:solidFill>
                  <a:srgbClr val="000000"/>
                </a:solidFill>
                <a:latin typeface="Frutiger LT Com 45 Light"/>
                <a:ea typeface="DejaVu Sans"/>
              </a:rPr>
              <a:t>aggravate</a:t>
            </a:r>
            <a:r>
              <a:rPr lang="de-DE" sz="2000" b="0" strike="noStrike" spc="-1" dirty="0">
                <a:solidFill>
                  <a:srgbClr val="000000"/>
                </a:solidFill>
                <a:latin typeface="Frutiger LT Com 45 Light"/>
                <a:ea typeface="DejaVu Sans"/>
              </a:rPr>
              <a:t>‘ oder generische Überbegriffe wie ‚</a:t>
            </a:r>
            <a:r>
              <a:rPr lang="de-DE" sz="2000" b="0" strike="noStrike" spc="-1" dirty="0" err="1">
                <a:solidFill>
                  <a:srgbClr val="000000"/>
                </a:solidFill>
                <a:latin typeface="Frutiger LT Com 45 Light"/>
                <a:ea typeface="DejaVu Sans"/>
              </a:rPr>
              <a:t>impairment</a:t>
            </a:r>
            <a:r>
              <a:rPr lang="de-DE" sz="2000" b="0" strike="noStrike" spc="-1" dirty="0">
                <a:solidFill>
                  <a:srgbClr val="000000"/>
                </a:solidFill>
                <a:latin typeface="Frutiger LT Com 45 Light"/>
                <a:ea typeface="DejaVu Sans"/>
              </a:rPr>
              <a:t>‘.</a:t>
            </a:r>
            <a:endParaRPr lang="de-DE" sz="2000" b="0" strike="noStrike" spc="-1" dirty="0">
              <a:latin typeface="Arial"/>
            </a:endParaRPr>
          </a:p>
          <a:p>
            <a:pPr marL="285840" indent="-28440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Trainingsvokabular enthält doppeldeutige Begriffe, z.B. die Substantive ‚</a:t>
            </a:r>
            <a:r>
              <a:rPr lang="de-DE" sz="2000" b="0" strike="noStrike" spc="-1" dirty="0" err="1">
                <a:solidFill>
                  <a:srgbClr val="000000"/>
                </a:solidFill>
                <a:latin typeface="Frutiger LT Com 45 Light"/>
                <a:ea typeface="DejaVu Sans"/>
              </a:rPr>
              <a:t>cut</a:t>
            </a:r>
            <a:r>
              <a:rPr lang="de-DE" sz="2000" b="0" strike="noStrike" spc="-1" dirty="0">
                <a:solidFill>
                  <a:srgbClr val="000000"/>
                </a:solidFill>
                <a:latin typeface="Frutiger LT Com 45 Light"/>
                <a:ea typeface="DejaVu Sans"/>
              </a:rPr>
              <a:t>‘ oder ‚</a:t>
            </a:r>
            <a:r>
              <a:rPr lang="de-DE" sz="2000" b="0" strike="noStrike" spc="-1" dirty="0" err="1">
                <a:solidFill>
                  <a:srgbClr val="000000"/>
                </a:solidFill>
                <a:latin typeface="Frutiger LT Com 45 Light"/>
                <a:ea typeface="DejaVu Sans"/>
              </a:rPr>
              <a:t>cold</a:t>
            </a:r>
            <a:r>
              <a:rPr lang="de-DE" sz="2000" b="0" strike="noStrike" spc="-1" dirty="0">
                <a:solidFill>
                  <a:srgbClr val="000000"/>
                </a:solidFill>
                <a:latin typeface="Frutiger LT Com 45 Light"/>
                <a:ea typeface="DejaVu Sans"/>
              </a:rPr>
              <a:t>‘, die als Krankheiten interpretiert werden, auch wenn sie im Text eigentlich Verben oder Adjektive sind.</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Negationen werden nicht richtig aus dem Kontext heraus erkannt, z.B. „</a:t>
            </a:r>
            <a:r>
              <a:rPr lang="en-US" sz="2000" b="0" strike="noStrike" spc="-1" dirty="0">
                <a:solidFill>
                  <a:srgbClr val="000000"/>
                </a:solidFill>
                <a:latin typeface="Frutiger LT Com 45 Light"/>
                <a:ea typeface="DejaVu Sans"/>
              </a:rPr>
              <a:t>The psychological symptoms of depression include having no motivation or interest </a:t>
            </a:r>
            <a:r>
              <a:rPr lang="de-DE" sz="2000" b="0" strike="noStrike" spc="-1" dirty="0">
                <a:solidFill>
                  <a:srgbClr val="000000"/>
                </a:solidFill>
                <a:latin typeface="Frutiger LT Com 45 Light"/>
                <a:ea typeface="DejaVu Sans"/>
              </a:rPr>
              <a:t>in </a:t>
            </a:r>
            <a:r>
              <a:rPr lang="de-DE" sz="2000" b="0" strike="noStrike" spc="-1" dirty="0" err="1">
                <a:solidFill>
                  <a:srgbClr val="000000"/>
                </a:solidFill>
                <a:latin typeface="Frutiger LT Com 45 Light"/>
                <a:ea typeface="DejaVu Sans"/>
              </a:rPr>
              <a:t>things</a:t>
            </a:r>
            <a:r>
              <a:rPr lang="de-DE" sz="2000" b="0" strike="noStrike" spc="-1" dirty="0">
                <a:solidFill>
                  <a:srgbClr val="000000"/>
                </a:solidFill>
                <a:latin typeface="Frutiger LT Com 45 Light"/>
                <a:ea typeface="DejaVu Sans"/>
              </a:rPr>
              <a:t>. “ Interest (anstelle von ‚</a:t>
            </a:r>
            <a:r>
              <a:rPr lang="de-DE" sz="2000" b="0" strike="noStrike" spc="-1" dirty="0" err="1">
                <a:solidFill>
                  <a:srgbClr val="000000"/>
                </a:solidFill>
                <a:latin typeface="Frutiger LT Com 45 Light"/>
                <a:ea typeface="DejaVu Sans"/>
              </a:rPr>
              <a:t>no</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interest</a:t>
            </a:r>
            <a:r>
              <a:rPr lang="de-DE" sz="2000" b="0" strike="noStrike" spc="-1" dirty="0">
                <a:solidFill>
                  <a:srgbClr val="000000"/>
                </a:solidFill>
                <a:latin typeface="Frutiger LT Com 45 Light"/>
                <a:ea typeface="DejaVu Sans"/>
              </a:rPr>
              <a:t>‘) wird als Symptom einer Depression gedeutet.</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Bedeutung / Semantik eines Textes wird nicht erkannt: „</a:t>
            </a:r>
            <a:r>
              <a:rPr lang="en-US" sz="2000" b="0" strike="noStrike" spc="-1" dirty="0">
                <a:solidFill>
                  <a:srgbClr val="000000"/>
                </a:solidFill>
                <a:latin typeface="Frutiger LT Com 45 Light"/>
                <a:ea typeface="DejaVu Sans"/>
              </a:rPr>
              <a:t>These challenges came ... from gay rights activists who </a:t>
            </a:r>
            <a:r>
              <a:rPr lang="en-US" sz="2000" b="0" strike="noStrike" spc="-1" dirty="0" err="1">
                <a:solidFill>
                  <a:srgbClr val="000000"/>
                </a:solidFill>
                <a:latin typeface="Frutiger LT Com 45 Light"/>
                <a:ea typeface="DejaVu Sans"/>
              </a:rPr>
              <a:t>criticised</a:t>
            </a:r>
            <a:r>
              <a:rPr lang="en-US" sz="2000" b="0" strike="noStrike" spc="-1" dirty="0">
                <a:solidFill>
                  <a:srgbClr val="000000"/>
                </a:solidFill>
                <a:latin typeface="Frutiger LT Com 45 Light"/>
                <a:ea typeface="DejaVu Sans"/>
              </a:rPr>
              <a:t> the APA’s listing of homosexuality as a mental disorder”</a:t>
            </a:r>
            <a:endParaRPr lang="de-DE" sz="2000" b="0" strike="noStrike" spc="-1" dirty="0">
              <a:latin typeface="Arial"/>
            </a:endParaRPr>
          </a:p>
          <a:p>
            <a:pPr marL="228600" indent="-227160">
              <a:lnSpc>
                <a:spcPct val="9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Es werden nur Zusammenhänge gefunden, wenn die Schlüsselbegriffe exakt im Trainingsvokabular enthalten ist.</a:t>
            </a:r>
            <a:endParaRPr lang="de-DE" sz="2000" b="0" strike="noStrike" spc="-1" dirty="0">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ustomShape 1"/>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Wie kann der MedExtractor verbessert werden?</a:t>
            </a:r>
            <a:endParaRPr lang="de-DE" sz="2200" b="0" strike="noStrike" spc="-1">
              <a:latin typeface="Arial"/>
            </a:endParaRPr>
          </a:p>
        </p:txBody>
      </p:sp>
      <p:sp>
        <p:nvSpPr>
          <p:cNvPr id="1023" name="CustomShape 2"/>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2CEECB4-C1B3-49E2-B61A-5FD64311FFA1}" type="slidenum">
              <a:rPr lang="de-DE" sz="900" b="1" strike="noStrike" spc="-1">
                <a:solidFill>
                  <a:srgbClr val="5073A5"/>
                </a:solidFill>
                <a:latin typeface="Frutiger LT Com 45 Light"/>
                <a:ea typeface="DejaVu Sans"/>
              </a:rPr>
              <a:t>35</a:t>
            </a:fld>
            <a:endParaRPr lang="de-DE" sz="900" b="0" strike="noStrike" spc="-1">
              <a:latin typeface="Arial"/>
            </a:endParaRPr>
          </a:p>
        </p:txBody>
      </p:sp>
      <p:sp>
        <p:nvSpPr>
          <p:cNvPr id="1024" name="CustomShape 3"/>
          <p:cNvSpPr/>
          <p:nvPr/>
        </p:nvSpPr>
        <p:spPr>
          <a:xfrm>
            <a:off x="1018800" y="1204920"/>
            <a:ext cx="10152720" cy="4891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Zusätzlich zur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Entity Recognition kann die grammatikalische Analyse der </a:t>
            </a:r>
            <a:r>
              <a:rPr lang="de-DE" sz="2000" b="0" i="1" strike="noStrike" spc="-1" dirty="0" err="1">
                <a:solidFill>
                  <a:srgbClr val="000000"/>
                </a:solidFill>
                <a:latin typeface="Frutiger LT Com 45 Light"/>
                <a:ea typeface="DejaVu Sans"/>
              </a:rPr>
              <a:t>spaCy</a:t>
            </a:r>
            <a:r>
              <a:rPr lang="de-DE" sz="2000" b="0" strike="noStrike" spc="-1" dirty="0">
                <a:solidFill>
                  <a:srgbClr val="000000"/>
                </a:solidFill>
                <a:latin typeface="Frutiger LT Com 45 Light"/>
                <a:ea typeface="DejaVu Sans"/>
              </a:rPr>
              <a:t>-Pipeline genutzt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Alleinstehende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Entities</a:t>
            </a:r>
            <a:r>
              <a:rPr lang="de-DE" sz="2000" b="0" strike="noStrike" spc="-1" dirty="0">
                <a:solidFill>
                  <a:srgbClr val="000000"/>
                </a:solidFill>
                <a:latin typeface="Frutiger LT Com 45 Light"/>
                <a:ea typeface="DejaVu Sans"/>
              </a:rPr>
              <a:t>, die in einem Satz als Verb fungieren (z.B. ‚</a:t>
            </a:r>
            <a:r>
              <a:rPr lang="de-DE" sz="2000" b="0" strike="noStrike" spc="-1" dirty="0" err="1">
                <a:solidFill>
                  <a:srgbClr val="000000"/>
                </a:solidFill>
                <a:latin typeface="Frutiger LT Com 45 Light"/>
                <a:ea typeface="DejaVu Sans"/>
              </a:rPr>
              <a:t>aggravate</a:t>
            </a:r>
            <a:r>
              <a:rPr lang="de-DE" sz="2000" b="0" strike="noStrike" spc="-1" dirty="0">
                <a:solidFill>
                  <a:srgbClr val="000000"/>
                </a:solidFill>
                <a:latin typeface="Frutiger LT Com 45 Light"/>
                <a:ea typeface="DejaVu Sans"/>
              </a:rPr>
              <a:t>‘), können sowohl als Krankheit und Symptom verworfen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Alleinstehende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Entities</a:t>
            </a:r>
            <a:r>
              <a:rPr lang="de-DE" sz="2000" b="0" strike="noStrike" spc="-1" dirty="0">
                <a:solidFill>
                  <a:srgbClr val="000000"/>
                </a:solidFill>
                <a:latin typeface="Frutiger LT Com 45 Light"/>
                <a:ea typeface="DejaVu Sans"/>
              </a:rPr>
              <a:t>, die in einem Satz als Adjektiv ‚</a:t>
            </a:r>
            <a:r>
              <a:rPr lang="de-DE" sz="2000" b="0" strike="noStrike" spc="-1" dirty="0" err="1">
                <a:solidFill>
                  <a:srgbClr val="000000"/>
                </a:solidFill>
                <a:latin typeface="Frutiger LT Com 45 Light"/>
                <a:ea typeface="DejaVu Sans"/>
              </a:rPr>
              <a:t>cold</a:t>
            </a:r>
            <a:r>
              <a:rPr lang="de-DE" sz="2000" b="0" strike="noStrike" spc="-1" dirty="0">
                <a:solidFill>
                  <a:srgbClr val="000000"/>
                </a:solidFill>
                <a:latin typeface="Frutiger LT Com 45 Light"/>
                <a:ea typeface="DejaVu Sans"/>
              </a:rPr>
              <a:t>‘ fungieren, können als Krankheit verworfen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Text and Trainingsvokabular kann mit dem </a:t>
            </a:r>
            <a:r>
              <a:rPr lang="de-DE" sz="2000" b="0" strike="noStrike" spc="-1" dirty="0" err="1">
                <a:solidFill>
                  <a:srgbClr val="000000"/>
                </a:solidFill>
                <a:latin typeface="Frutiger LT Com 45 Light"/>
                <a:ea typeface="DejaVu Sans"/>
              </a:rPr>
              <a:t>Lemmatizer</a:t>
            </a:r>
            <a:r>
              <a:rPr lang="de-DE" sz="2000" b="0" strike="noStrike" spc="-1" dirty="0">
                <a:solidFill>
                  <a:srgbClr val="000000"/>
                </a:solidFill>
                <a:latin typeface="Frutiger LT Com 45 Light"/>
                <a:ea typeface="DejaVu Sans"/>
              </a:rPr>
              <a:t> normiert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Ausdrücke wie ‚</a:t>
            </a:r>
            <a:r>
              <a:rPr lang="de-DE" sz="2000" b="0" strike="noStrike" spc="-1" dirty="0" err="1">
                <a:solidFill>
                  <a:srgbClr val="000000"/>
                </a:solidFill>
                <a:latin typeface="Frutiger LT Com 45 Light"/>
                <a:ea typeface="DejaVu Sans"/>
              </a:rPr>
              <a:t>feeling</a:t>
            </a:r>
            <a:r>
              <a:rPr lang="de-DE" sz="2000" b="0" strike="noStrike" spc="-1" dirty="0">
                <a:solidFill>
                  <a:srgbClr val="000000"/>
                </a:solidFill>
                <a:latin typeface="Frutiger LT Com 45 Light"/>
                <a:ea typeface="DejaVu Sans"/>
              </a:rPr>
              <a:t> +  Adjektive‘   können auch ohne Entity Recognition als Symptom gedeutet werden.</a:t>
            </a:r>
            <a:endParaRPr lang="de-DE" sz="2000" b="0" strike="noStrike" spc="-1" dirty="0">
              <a:latin typeface="Arial"/>
            </a:endParaRPr>
          </a:p>
          <a:p>
            <a:pPr marL="343080" indent="-341640">
              <a:lnSpc>
                <a:spcPct val="100000"/>
              </a:lnSpc>
              <a:spcBef>
                <a:spcPts val="1800"/>
              </a:spcBef>
              <a:buClr>
                <a:srgbClr val="000000"/>
              </a:buClr>
              <a:buFont typeface="Arial"/>
              <a:buChar char="•"/>
            </a:pPr>
            <a:r>
              <a:rPr lang="de-DE" sz="2000" b="0" strike="noStrike" spc="-1" dirty="0">
                <a:solidFill>
                  <a:srgbClr val="000000"/>
                </a:solidFill>
                <a:latin typeface="Frutiger LT Com 45 Light"/>
                <a:ea typeface="DejaVu Sans"/>
              </a:rPr>
              <a:t>Über die grammatikalische Analyse können Standard-Formulierungen wie „The </a:t>
            </a:r>
            <a:r>
              <a:rPr lang="de-DE" sz="2000" b="0" strike="noStrike" spc="-1" dirty="0" err="1">
                <a:solidFill>
                  <a:srgbClr val="000000"/>
                </a:solidFill>
                <a:latin typeface="Frutiger LT Com 45 Light"/>
                <a:ea typeface="DejaVu Sans"/>
              </a:rPr>
              <a:t>symptoms</a:t>
            </a:r>
            <a:r>
              <a:rPr lang="de-DE" sz="2000" b="0" strike="noStrike" spc="-1" dirty="0">
                <a:solidFill>
                  <a:srgbClr val="000000"/>
                </a:solidFill>
                <a:latin typeface="Frutiger LT Com 45 Light"/>
                <a:ea typeface="DejaVu Sans"/>
              </a:rPr>
              <a:t> </a:t>
            </a:r>
            <a:r>
              <a:rPr lang="de-DE" sz="2000" b="0" strike="noStrike" spc="-1" dirty="0" err="1">
                <a:solidFill>
                  <a:srgbClr val="000000"/>
                </a:solidFill>
                <a:latin typeface="Frutiger LT Com 45 Light"/>
                <a:ea typeface="DejaVu Sans"/>
              </a:rPr>
              <a:t>of</a:t>
            </a:r>
            <a:r>
              <a:rPr lang="de-DE" sz="2000" b="0" strike="noStrike" spc="-1" dirty="0">
                <a:solidFill>
                  <a:srgbClr val="000000"/>
                </a:solidFill>
                <a:latin typeface="Frutiger LT Com 45 Light"/>
                <a:ea typeface="DejaVu Sans"/>
              </a:rPr>
              <a:t> ... </a:t>
            </a:r>
            <a:r>
              <a:rPr lang="de-DE" sz="2000" b="0" strike="noStrike" spc="-1" dirty="0" err="1">
                <a:solidFill>
                  <a:srgbClr val="000000"/>
                </a:solidFill>
                <a:latin typeface="Frutiger LT Com 45 Light"/>
                <a:ea typeface="DejaVu Sans"/>
              </a:rPr>
              <a:t>include</a:t>
            </a:r>
            <a:r>
              <a:rPr lang="de-DE" sz="2000" b="0" strike="noStrike" spc="-1" dirty="0">
                <a:solidFill>
                  <a:srgbClr val="000000"/>
                </a:solidFill>
                <a:latin typeface="Frutiger LT Com 45 Light"/>
                <a:ea typeface="DejaVu Sans"/>
              </a:rPr>
              <a:t> ...“ suchen und daraus auch ohne </a:t>
            </a:r>
            <a:r>
              <a:rPr lang="de-DE" sz="2000" b="0" strike="noStrike" spc="-1" dirty="0" err="1">
                <a:solidFill>
                  <a:srgbClr val="000000"/>
                </a:solidFill>
                <a:latin typeface="Frutiger LT Com 45 Light"/>
                <a:ea typeface="DejaVu Sans"/>
              </a:rPr>
              <a:t>Named</a:t>
            </a:r>
            <a:r>
              <a:rPr lang="de-DE" sz="2000" b="0" strike="noStrike" spc="-1" dirty="0">
                <a:solidFill>
                  <a:srgbClr val="000000"/>
                </a:solidFill>
                <a:latin typeface="Frutiger LT Com 45 Light"/>
                <a:ea typeface="DejaVu Sans"/>
              </a:rPr>
              <a:t> Entity Recognition Krankheiten und ihre Symptome identifizieren.</a:t>
            </a:r>
            <a:endParaRPr lang="de-DE" sz="2000" b="0" strike="noStrike" spc="-1" dirty="0">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CustomShape 1"/>
          <p:cNvSpPr/>
          <p:nvPr/>
        </p:nvSpPr>
        <p:spPr>
          <a:xfrm>
            <a:off x="715680" y="1229400"/>
            <a:ext cx="10802520" cy="47901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250200" indent="-248400">
              <a:lnSpc>
                <a:spcPct val="100000"/>
              </a:lnSpc>
              <a:spcAft>
                <a:spcPts val="1199"/>
              </a:spcAft>
              <a:buClr>
                <a:srgbClr val="5073A5"/>
              </a:buClr>
              <a:buFont typeface="Symbol"/>
              <a:buChar char="-"/>
            </a:pPr>
            <a:r>
              <a:rPr lang="de-DE" sz="1700" b="0" strike="noStrike" spc="-1">
                <a:solidFill>
                  <a:srgbClr val="000000"/>
                </a:solidFill>
                <a:latin typeface="Frutiger LT Com 45 Light"/>
                <a:ea typeface="DejaVu Sans"/>
              </a:rPr>
              <a:t>Quelle 1</a:t>
            </a:r>
            <a:endParaRPr lang="de-DE" sz="1700" b="0" strike="noStrike" spc="-1">
              <a:latin typeface="Arial"/>
            </a:endParaRPr>
          </a:p>
          <a:p>
            <a:pPr marL="250200" indent="-248400">
              <a:lnSpc>
                <a:spcPct val="100000"/>
              </a:lnSpc>
              <a:spcAft>
                <a:spcPts val="1199"/>
              </a:spcAft>
              <a:buClr>
                <a:srgbClr val="5073A5"/>
              </a:buClr>
              <a:buFont typeface="Symbol"/>
              <a:buChar char="-"/>
            </a:pPr>
            <a:r>
              <a:rPr lang="en-US" sz="1700" b="0" strike="noStrike" spc="-1">
                <a:solidFill>
                  <a:srgbClr val="000000"/>
                </a:solidFill>
                <a:latin typeface="Frutiger LT Com 45 Light"/>
                <a:ea typeface="DejaVu Sans"/>
              </a:rPr>
              <a:t>Quelle 2</a:t>
            </a:r>
            <a:endParaRPr lang="de-DE" sz="1700" b="0" strike="noStrike" spc="-1">
              <a:latin typeface="Arial"/>
            </a:endParaRPr>
          </a:p>
          <a:p>
            <a:pPr marL="250200" indent="-248400">
              <a:lnSpc>
                <a:spcPct val="100000"/>
              </a:lnSpc>
              <a:spcAft>
                <a:spcPts val="1199"/>
              </a:spcAft>
              <a:buClr>
                <a:srgbClr val="5073A5"/>
              </a:buClr>
              <a:buFont typeface="Symbol"/>
              <a:buChar char="-"/>
            </a:pPr>
            <a:r>
              <a:rPr lang="de-DE" sz="1700" b="0" strike="noStrike" spc="-1">
                <a:solidFill>
                  <a:srgbClr val="000000"/>
                </a:solidFill>
                <a:latin typeface="Frutiger LT Com 45 Light"/>
                <a:ea typeface="DejaVu Sans"/>
              </a:rPr>
              <a:t>…</a:t>
            </a:r>
            <a:endParaRPr lang="de-DE" sz="1700" b="0" strike="noStrike" spc="-1">
              <a:latin typeface="Arial"/>
            </a:endParaRPr>
          </a:p>
        </p:txBody>
      </p:sp>
      <p:sp>
        <p:nvSpPr>
          <p:cNvPr id="1026"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406D9B"/>
                </a:solidFill>
                <a:latin typeface="Frutiger LT Com 45 Light"/>
                <a:ea typeface="DejaVu Sans"/>
              </a:rPr>
              <a:t>Quellen</a:t>
            </a:r>
            <a:endParaRPr lang="de-DE" sz="2200" b="0" strike="noStrike" spc="-1">
              <a:latin typeface="Arial"/>
            </a:endParaRPr>
          </a:p>
        </p:txBody>
      </p:sp>
      <p:sp>
        <p:nvSpPr>
          <p:cNvPr id="1027" name="CustomShape 3"/>
          <p:cNvSpPr/>
          <p:nvPr/>
        </p:nvSpPr>
        <p:spPr>
          <a:xfrm>
            <a:off x="479520" y="6381360"/>
            <a:ext cx="718200" cy="21420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B7F9780-8E86-400B-BB06-9E40112639F0}" type="slidenum">
              <a:rPr lang="de-DE" sz="900" b="1" strike="noStrike" spc="-1">
                <a:solidFill>
                  <a:srgbClr val="5073A5"/>
                </a:solidFill>
                <a:latin typeface="Frutiger LT Com 45 Light"/>
                <a:ea typeface="DejaVu Sans"/>
              </a:rPr>
              <a:t>4</a:t>
            </a:fld>
            <a:endParaRPr lang="de-DE" sz="900" b="0" strike="noStrike" spc="-1">
              <a:latin typeface="Arial"/>
            </a:endParaRPr>
          </a:p>
        </p:txBody>
      </p:sp>
      <p:sp>
        <p:nvSpPr>
          <p:cNvPr id="885"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Aufgabenstellung</a:t>
            </a:r>
            <a:endParaRPr lang="de-DE" sz="2200" b="0" strike="noStrike" spc="-1">
              <a:latin typeface="Arial"/>
            </a:endParaRPr>
          </a:p>
        </p:txBody>
      </p:sp>
      <p:sp>
        <p:nvSpPr>
          <p:cNvPr id="886" name="CustomShape 3"/>
          <p:cNvSpPr/>
          <p:nvPr/>
        </p:nvSpPr>
        <p:spPr>
          <a:xfrm>
            <a:off x="669240" y="1329120"/>
            <a:ext cx="9195840" cy="415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Automatische Erstellung einer Wissensrepräsentation aus einem medizinischen Text (als Grundlage für einen Chatbot)</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Wissensrepräsentation im RDF-Format</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Konsolenapplikation in Python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Natural Language Processing (NLP)-Bibliothek </a:t>
            </a:r>
            <a:r>
              <a:rPr lang="de-DE" sz="2400" b="0" i="1" strike="noStrike" spc="-1">
                <a:solidFill>
                  <a:srgbClr val="000000"/>
                </a:solidFill>
                <a:latin typeface="Frutiger LT Com 45 Light"/>
                <a:ea typeface="DejaVu Sans"/>
              </a:rPr>
              <a:t>spaCy </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Nutzung des </a:t>
            </a:r>
            <a:r>
              <a:rPr lang="de-DE" sz="2400" b="0" i="1" strike="noStrike" spc="-1">
                <a:solidFill>
                  <a:srgbClr val="000000"/>
                </a:solidFill>
                <a:latin typeface="Frutiger LT Com 45 Light"/>
                <a:ea typeface="DejaVu Sans"/>
              </a:rPr>
              <a:t>Named Entity Recognition</a:t>
            </a:r>
            <a:r>
              <a:rPr lang="de-DE" sz="2400" b="0" strike="noStrike" spc="-1">
                <a:solidFill>
                  <a:srgbClr val="000000"/>
                </a:solidFill>
                <a:latin typeface="Frutiger LT Com 45 Light"/>
                <a:ea typeface="DejaVu Sans"/>
              </a:rPr>
              <a:t>-Verfahren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Trainingsvokabular für </a:t>
            </a:r>
            <a:r>
              <a:rPr lang="de-DE" sz="2400" b="0" i="1" strike="noStrike" spc="-1">
                <a:solidFill>
                  <a:srgbClr val="000000"/>
                </a:solidFill>
                <a:latin typeface="Frutiger LT Com 45 Light"/>
                <a:ea typeface="DejaVu Sans"/>
              </a:rPr>
              <a:t>Named Entity Recognition</a:t>
            </a:r>
            <a:r>
              <a:rPr lang="de-DE" sz="2400" b="0" strike="noStrike" spc="-1">
                <a:solidFill>
                  <a:srgbClr val="000000"/>
                </a:solidFill>
                <a:latin typeface="Frutiger LT Com 45 Light"/>
                <a:ea typeface="DejaVu Sans"/>
              </a:rPr>
              <a:t> finden / aufbereiten</a:t>
            </a:r>
            <a:endParaRPr lang="de-DE" sz="2400" b="0" strike="noStrike" spc="-1">
              <a:latin typeface="Arial"/>
            </a:endParaRPr>
          </a:p>
        </p:txBody>
      </p:sp>
      <p:pic>
        <p:nvPicPr>
          <p:cNvPr id="31" name="Audio 30">
            <a:hlinkClick r:id="" action="ppaction://media"/>
            <a:extLst>
              <a:ext uri="{FF2B5EF4-FFF2-40B4-BE49-F238E27FC236}">
                <a16:creationId xmlns:a16="http://schemas.microsoft.com/office/drawing/2014/main" id="{0DFF3786-80A4-A15B-A71B-B355013B499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8487"/>
    </mc:Choice>
    <mc:Fallback xmlns="">
      <p:transition spd="slow" advTm="108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2. State of the Art</a:t>
            </a:r>
            <a:endParaRPr lang="de-DE" sz="4800" b="0" strike="noStrike" spc="-1">
              <a:latin typeface="Arial"/>
            </a:endParaRPr>
          </a:p>
          <a:p>
            <a:pPr>
              <a:lnSpc>
                <a:spcPct val="100000"/>
              </a:lnSpc>
            </a:pPr>
            <a:endParaRPr lang="de-DE" sz="4800" b="0" strike="noStrike" spc="-1">
              <a:latin typeface="Arial"/>
            </a:endParaRPr>
          </a:p>
        </p:txBody>
      </p:sp>
      <p:pic>
        <p:nvPicPr>
          <p:cNvPr id="8" name="Audio 7">
            <a:hlinkClick r:id="" action="ppaction://media"/>
            <a:extLst>
              <a:ext uri="{FF2B5EF4-FFF2-40B4-BE49-F238E27FC236}">
                <a16:creationId xmlns:a16="http://schemas.microsoft.com/office/drawing/2014/main" id="{00757181-A81A-D2A9-2EEE-CD24E9B537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9214"/>
    </mc:Choice>
    <mc:Fallback xmlns="">
      <p:transition spd="slow" advTm="9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EB92CA37-EDBA-4366-9954-CDFAD8F623FF}" type="slidenum">
              <a:rPr lang="de-DE" sz="900" b="1" strike="noStrike" spc="-1">
                <a:solidFill>
                  <a:srgbClr val="5073A5"/>
                </a:solidFill>
                <a:latin typeface="Frutiger LT Com 45 Light"/>
                <a:ea typeface="DejaVu Sans"/>
              </a:rPr>
              <a:t>6</a:t>
            </a:fld>
            <a:endParaRPr lang="de-DE" sz="900" b="0" strike="noStrike" spc="-1">
              <a:latin typeface="Arial"/>
            </a:endParaRPr>
          </a:p>
        </p:txBody>
      </p:sp>
      <p:sp>
        <p:nvSpPr>
          <p:cNvPr id="88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a:t>
            </a:r>
            <a:endParaRPr lang="de-DE" sz="2200" b="0" strike="noStrike" spc="-1">
              <a:latin typeface="Arial"/>
            </a:endParaRPr>
          </a:p>
        </p:txBody>
      </p:sp>
      <p:pic>
        <p:nvPicPr>
          <p:cNvPr id="890" name="Grafik 2"/>
          <p:cNvPicPr/>
          <p:nvPr/>
        </p:nvPicPr>
        <p:blipFill>
          <a:blip r:embed="rId4"/>
          <a:stretch/>
        </p:blipFill>
        <p:spPr>
          <a:xfrm>
            <a:off x="7654680" y="1354680"/>
            <a:ext cx="3639240" cy="4720320"/>
          </a:xfrm>
          <a:prstGeom prst="rect">
            <a:avLst/>
          </a:prstGeom>
          <a:ln w="0">
            <a:noFill/>
          </a:ln>
        </p:spPr>
      </p:pic>
      <p:sp>
        <p:nvSpPr>
          <p:cNvPr id="891" name="CustomShape 3"/>
          <p:cNvSpPr/>
          <p:nvPr/>
        </p:nvSpPr>
        <p:spPr>
          <a:xfrm>
            <a:off x="720000" y="1354680"/>
            <a:ext cx="6296760" cy="35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Natural Language Processing (NLP)</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Programmbibliotheken, z.B. </a:t>
            </a:r>
            <a:r>
              <a:rPr lang="de-DE" sz="2400" b="0" i="1" strike="noStrike" spc="-1">
                <a:solidFill>
                  <a:srgbClr val="000000"/>
                </a:solidFill>
                <a:latin typeface="Frutiger LT Com 45 Light"/>
                <a:ea typeface="DejaVu Sans"/>
              </a:rPr>
              <a:t>spaCy</a:t>
            </a:r>
            <a:r>
              <a:rPr lang="de-DE" sz="2400" b="0" strike="noStrike" spc="-1">
                <a:solidFill>
                  <a:srgbClr val="000000"/>
                </a:solidFill>
                <a:latin typeface="Frutiger LT Com 45 Light"/>
                <a:ea typeface="DejaVu Sans"/>
              </a:rPr>
              <a:t> für Python</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Statistische &amp; regelbasierte Modelle (Machine Learning)</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Grammatikanalyse</a:t>
            </a:r>
            <a:endParaRPr lang="de-DE" sz="2400" b="0" strike="noStrike" spc="-1">
              <a:latin typeface="Arial"/>
            </a:endParaRPr>
          </a:p>
          <a:p>
            <a:pPr marL="457920" indent="-456480">
              <a:lnSpc>
                <a:spcPct val="100000"/>
              </a:lnSpc>
              <a:spcBef>
                <a:spcPts val="1800"/>
              </a:spcBef>
              <a:buClr>
                <a:srgbClr val="000000"/>
              </a:buClr>
              <a:buFont typeface="Arial"/>
              <a:buAutoNum type="arabicPeriod"/>
            </a:pPr>
            <a:r>
              <a:rPr lang="de-DE" sz="2400" b="0" strike="noStrike" spc="-1">
                <a:solidFill>
                  <a:srgbClr val="000000"/>
                </a:solidFill>
                <a:latin typeface="Frutiger LT Com 45 Light"/>
                <a:ea typeface="DejaVu Sans"/>
              </a:rPr>
              <a:t>Named Entity Recognition</a:t>
            </a:r>
            <a:endParaRPr lang="de-DE" sz="2400" b="0" strike="noStrike" spc="-1">
              <a:latin typeface="Arial"/>
            </a:endParaRPr>
          </a:p>
        </p:txBody>
      </p:sp>
      <p:pic>
        <p:nvPicPr>
          <p:cNvPr id="21" name="Audio 20">
            <a:hlinkClick r:id="" action="ppaction://media"/>
            <a:extLst>
              <a:ext uri="{FF2B5EF4-FFF2-40B4-BE49-F238E27FC236}">
                <a16:creationId xmlns:a16="http://schemas.microsoft.com/office/drawing/2014/main" id="{FEDEA801-5705-81FF-7D80-1A0CE6C2F18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9134"/>
    </mc:Choice>
    <mc:Fallback xmlns="">
      <p:transition spd="slow" advTm="69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1A3DDB86-271A-4545-9840-581F0CA5E4F4}" type="slidenum">
              <a:rPr lang="de-DE" sz="900" b="1" strike="noStrike" spc="-1">
                <a:solidFill>
                  <a:srgbClr val="5073A5"/>
                </a:solidFill>
                <a:latin typeface="Frutiger LT Com 45 Light"/>
                <a:ea typeface="DejaVu Sans"/>
              </a:rPr>
              <a:t>7</a:t>
            </a:fld>
            <a:endParaRPr lang="de-DE" sz="900" b="0" strike="noStrike" spc="-1">
              <a:latin typeface="Arial"/>
            </a:endParaRPr>
          </a:p>
        </p:txBody>
      </p:sp>
      <p:sp>
        <p:nvSpPr>
          <p:cNvPr id="893"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State of the Art (RDF)</a:t>
            </a:r>
            <a:endParaRPr lang="de-DE" sz="2200" b="0" strike="noStrike" spc="-1">
              <a:latin typeface="Arial"/>
            </a:endParaRPr>
          </a:p>
        </p:txBody>
      </p:sp>
      <p:sp>
        <p:nvSpPr>
          <p:cNvPr id="894" name="CustomShape 3"/>
          <p:cNvSpPr/>
          <p:nvPr/>
        </p:nvSpPr>
        <p:spPr>
          <a:xfrm>
            <a:off x="648000" y="1026360"/>
            <a:ext cx="10243440" cy="258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Resource Description Framework</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Modell für Datenaustausch (Aussagen über Ressourcen) im (semantischen) Web</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Information = (Subjekt, Prädikat, Objekt) (jeweils benannt mit URIs)</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Verknüpfungsstruktur bildet gerichteten Graphen</a:t>
            </a:r>
            <a:endParaRPr lang="de-DE" sz="2400" b="0" strike="noStrike" spc="-1">
              <a:latin typeface="Arial"/>
            </a:endParaRPr>
          </a:p>
          <a:p>
            <a:pPr marL="285840" indent="-284400">
              <a:lnSpc>
                <a:spcPct val="100000"/>
              </a:lnSpc>
              <a:spcBef>
                <a:spcPts val="601"/>
              </a:spcBef>
              <a:buClr>
                <a:srgbClr val="000000"/>
              </a:buClr>
              <a:buFont typeface="Arial"/>
              <a:buChar char="•"/>
            </a:pPr>
            <a:r>
              <a:rPr lang="de-DE" sz="2400" b="0" strike="noStrike" spc="-1">
                <a:solidFill>
                  <a:srgbClr val="000000"/>
                </a:solidFill>
                <a:latin typeface="Frutiger LT Com 45 Light"/>
                <a:ea typeface="DejaVu Sans"/>
              </a:rPr>
              <a:t>gängigste Abfragesprache: SPARQL</a:t>
            </a:r>
            <a:endParaRPr lang="de-DE" sz="2400" b="0" strike="noStrike" spc="-1">
              <a:latin typeface="Arial"/>
            </a:endParaRPr>
          </a:p>
        </p:txBody>
      </p:sp>
      <p:pic>
        <p:nvPicPr>
          <p:cNvPr id="895" name="Grafik 894"/>
          <p:cNvPicPr/>
          <p:nvPr/>
        </p:nvPicPr>
        <p:blipFill>
          <a:blip r:embed="rId4"/>
          <a:stretch/>
        </p:blipFill>
        <p:spPr>
          <a:xfrm>
            <a:off x="180000" y="3993480"/>
            <a:ext cx="5882040" cy="2270160"/>
          </a:xfrm>
          <a:prstGeom prst="rect">
            <a:avLst/>
          </a:prstGeom>
          <a:ln w="0">
            <a:noFill/>
          </a:ln>
        </p:spPr>
      </p:pic>
      <p:pic>
        <p:nvPicPr>
          <p:cNvPr id="896" name="Grafik 895"/>
          <p:cNvPicPr/>
          <p:nvPr/>
        </p:nvPicPr>
        <p:blipFill>
          <a:blip r:embed="rId5"/>
          <a:stretch/>
        </p:blipFill>
        <p:spPr>
          <a:xfrm>
            <a:off x="6084000" y="3780000"/>
            <a:ext cx="5585040" cy="2467440"/>
          </a:xfrm>
          <a:prstGeom prst="rect">
            <a:avLst/>
          </a:prstGeom>
          <a:ln w="0">
            <a:noFill/>
          </a:ln>
        </p:spPr>
      </p:pic>
      <p:pic>
        <p:nvPicPr>
          <p:cNvPr id="19" name="Audio 18">
            <a:hlinkClick r:id="" action="ppaction://media"/>
            <a:extLst>
              <a:ext uri="{FF2B5EF4-FFF2-40B4-BE49-F238E27FC236}">
                <a16:creationId xmlns:a16="http://schemas.microsoft.com/office/drawing/2014/main" id="{62C09BA5-CF17-4C3A-EC42-1304805533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8179"/>
    </mc:Choice>
    <mc:Fallback xmlns="">
      <p:transition spd="slow" advTm="88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CustomShape 1"/>
          <p:cNvSpPr/>
          <p:nvPr/>
        </p:nvSpPr>
        <p:spPr>
          <a:xfrm>
            <a:off x="0" y="2103480"/>
            <a:ext cx="12192480" cy="1794600"/>
          </a:xfrm>
          <a:prstGeom prst="rect">
            <a:avLst/>
          </a:prstGeom>
          <a:solidFill>
            <a:srgbClr val="5073A5"/>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de-DE" sz="1800" b="0" strike="noStrike" spc="-1">
              <a:latin typeface="Arial"/>
            </a:endParaRPr>
          </a:p>
          <a:p>
            <a:pPr>
              <a:lnSpc>
                <a:spcPct val="100000"/>
              </a:lnSpc>
            </a:pPr>
            <a:endParaRPr lang="de-DE" sz="1800" b="0" strike="noStrike" spc="-1">
              <a:latin typeface="Arial"/>
            </a:endParaRPr>
          </a:p>
          <a:p>
            <a:pPr>
              <a:lnSpc>
                <a:spcPct val="100000"/>
              </a:lnSpc>
            </a:pPr>
            <a:r>
              <a:rPr lang="de-DE" sz="4800" b="0" strike="noStrike" spc="-1">
                <a:solidFill>
                  <a:srgbClr val="FFFFFF"/>
                </a:solidFill>
                <a:latin typeface="Frutiger LT Com 45 Light"/>
                <a:ea typeface="DejaVu Sans"/>
              </a:rPr>
              <a:t>3. Forschungsziele</a:t>
            </a:r>
            <a:endParaRPr lang="de-DE" sz="4800" b="0" strike="noStrike" spc="-1">
              <a:latin typeface="Arial"/>
            </a:endParaRPr>
          </a:p>
          <a:p>
            <a:pPr>
              <a:lnSpc>
                <a:spcPct val="100000"/>
              </a:lnSpc>
            </a:pPr>
            <a:endParaRPr lang="de-DE" sz="4800" b="0" strike="noStrike" spc="-1">
              <a:latin typeface="Arial"/>
            </a:endParaRPr>
          </a:p>
        </p:txBody>
      </p:sp>
      <p:pic>
        <p:nvPicPr>
          <p:cNvPr id="5" name="Audio 4">
            <a:hlinkClick r:id="" action="ppaction://media"/>
            <a:extLst>
              <a:ext uri="{FF2B5EF4-FFF2-40B4-BE49-F238E27FC236}">
                <a16:creationId xmlns:a16="http://schemas.microsoft.com/office/drawing/2014/main" id="{E87980DF-88E4-84FE-EA16-8E256DBFE9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246"/>
    </mc:Choice>
    <mc:Fallback xmlns="">
      <p:transition spd="slow" advTm="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CustomShape 1"/>
          <p:cNvSpPr/>
          <p:nvPr/>
        </p:nvSpPr>
        <p:spPr>
          <a:xfrm>
            <a:off x="1055520" y="6426000"/>
            <a:ext cx="551880" cy="23904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C561F1D5-6D60-4824-8D3E-12FB0CEA9C9D}" type="slidenum">
              <a:rPr lang="de-DE" sz="900" b="1" strike="noStrike" spc="-1">
                <a:solidFill>
                  <a:srgbClr val="5073A5"/>
                </a:solidFill>
                <a:latin typeface="Frutiger LT Com 45 Light"/>
                <a:ea typeface="DejaVu Sans"/>
              </a:rPr>
              <a:t>9</a:t>
            </a:fld>
            <a:endParaRPr lang="de-DE" sz="900" b="0" strike="noStrike" spc="-1">
              <a:latin typeface="Arial"/>
            </a:endParaRPr>
          </a:p>
        </p:txBody>
      </p:sp>
      <p:sp>
        <p:nvSpPr>
          <p:cNvPr id="899" name="CustomShape 2"/>
          <p:cNvSpPr/>
          <p:nvPr/>
        </p:nvSpPr>
        <p:spPr>
          <a:xfrm>
            <a:off x="720000" y="260640"/>
            <a:ext cx="8182440" cy="66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de-DE" sz="2200" b="1" strike="noStrike" spc="-1">
                <a:solidFill>
                  <a:srgbClr val="5073A5"/>
                </a:solidFill>
                <a:latin typeface="Frutiger LT Com 45 Light"/>
                <a:ea typeface="DejaVu Sans"/>
              </a:rPr>
              <a:t>Forschungsziele</a:t>
            </a:r>
            <a:endParaRPr lang="de-DE" sz="2200" b="0" strike="noStrike" spc="-1">
              <a:latin typeface="Arial"/>
            </a:endParaRPr>
          </a:p>
        </p:txBody>
      </p:sp>
      <p:sp>
        <p:nvSpPr>
          <p:cNvPr id="900" name="CustomShape 3"/>
          <p:cNvSpPr/>
          <p:nvPr/>
        </p:nvSpPr>
        <p:spPr>
          <a:xfrm>
            <a:off x="360360" y="4860000"/>
            <a:ext cx="9538920" cy="1657440"/>
          </a:xfrm>
          <a:prstGeom prst="rect">
            <a:avLst/>
          </a:prstGeom>
          <a:noFill/>
          <a:ln w="0">
            <a:noFill/>
          </a:ln>
        </p:spPr>
        <p:style>
          <a:lnRef idx="0">
            <a:scrgbClr r="0" g="0" b="0"/>
          </a:lnRef>
          <a:fillRef idx="0">
            <a:scrgbClr r="0" g="0" b="0"/>
          </a:fillRef>
          <a:effectRef idx="0">
            <a:scrgbClr r="0" g="0" b="0"/>
          </a:effectRef>
          <a:fontRef idx="minor"/>
        </p:style>
      </p:sp>
      <p:sp>
        <p:nvSpPr>
          <p:cNvPr id="901" name="CustomShape 4"/>
          <p:cNvSpPr/>
          <p:nvPr/>
        </p:nvSpPr>
        <p:spPr>
          <a:xfrm>
            <a:off x="669240" y="1306800"/>
            <a:ext cx="10207080" cy="372264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 medizinischer Text vorverarbeitet werden, so dass relevante Aussagen (Überschriften, Aufzählungen, Leerzeilen und Dialoge) automatisch erkannt werden?</a:t>
            </a:r>
            <a:endParaRPr lang="de-DE" sz="2400" b="0" strike="noStrike" spc="-1" dirty="0">
              <a:latin typeface="Arial"/>
            </a:endParaRPr>
          </a:p>
          <a:p>
            <a:pPr marL="457200" indent="-457200">
              <a:lnSpc>
                <a:spcPct val="100000"/>
              </a:lnSpc>
              <a:spcBef>
                <a:spcPts val="601"/>
              </a:spcBef>
              <a:buFont typeface="+mj-lt"/>
              <a:buAutoNum type="arabicPeriod"/>
            </a:pPr>
            <a:endParaRPr lang="de-DE" sz="2400" b="0" strike="noStrike" spc="-1" dirty="0">
              <a:latin typeface="Arial"/>
            </a:endParaRPr>
          </a:p>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 medizinisches Fachvokabular über depressive Erkrankungen automatisiert in eine maschinenlesbare Form überführt werden?</a:t>
            </a:r>
            <a:endParaRPr lang="de-DE" sz="2400" b="0" strike="noStrike" spc="-1" dirty="0">
              <a:latin typeface="Arial"/>
            </a:endParaRPr>
          </a:p>
          <a:p>
            <a:pPr marL="457200" indent="-457200">
              <a:lnSpc>
                <a:spcPct val="100000"/>
              </a:lnSpc>
              <a:spcBef>
                <a:spcPts val="601"/>
              </a:spcBef>
              <a:buFont typeface="+mj-lt"/>
              <a:buAutoNum type="arabicPeriod"/>
            </a:pPr>
            <a:endParaRPr lang="de-DE" sz="2400" b="0" strike="noStrike" spc="-1" dirty="0">
              <a:latin typeface="Arial"/>
            </a:endParaRPr>
          </a:p>
          <a:p>
            <a:pPr marL="458640" indent="-457200">
              <a:lnSpc>
                <a:spcPct val="100000"/>
              </a:lnSpc>
              <a:spcBef>
                <a:spcPts val="601"/>
              </a:spcBef>
              <a:buClr>
                <a:srgbClr val="000000"/>
              </a:buClr>
              <a:buFont typeface="+mj-lt"/>
              <a:buAutoNum type="arabicPeriod"/>
            </a:pPr>
            <a:r>
              <a:rPr lang="de-DE" sz="2400" b="0" strike="noStrike" spc="-1" dirty="0">
                <a:solidFill>
                  <a:srgbClr val="000000"/>
                </a:solidFill>
                <a:latin typeface="Frutiger LT Com 45 Light"/>
                <a:ea typeface="DejaVu Sans"/>
              </a:rPr>
              <a:t>Wie kann eine Wissensrepräsentation über einen gegebenen Text maschinenlesbar erstellt werden?</a:t>
            </a:r>
            <a:endParaRPr lang="de-DE" sz="2400" b="0" strike="noStrike" spc="-1" dirty="0">
              <a:latin typeface="Arial"/>
            </a:endParaRPr>
          </a:p>
        </p:txBody>
      </p:sp>
      <p:pic>
        <p:nvPicPr>
          <p:cNvPr id="13" name="Audio 12">
            <a:hlinkClick r:id="" action="ppaction://media"/>
            <a:extLst>
              <a:ext uri="{FF2B5EF4-FFF2-40B4-BE49-F238E27FC236}">
                <a16:creationId xmlns:a16="http://schemas.microsoft.com/office/drawing/2014/main" id="{59C66768-DFB7-CBA3-1CAB-8E362956594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0130"/>
    </mc:Choice>
    <mc:Fallback xmlns="">
      <p:transition spd="slow" advTm="80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FernUni</Template>
  <TotalTime>0</TotalTime>
  <Words>1389</Words>
  <Application>Microsoft Office PowerPoint</Application>
  <PresentationFormat>Breitbild</PresentationFormat>
  <Paragraphs>259</Paragraphs>
  <Slides>36</Slides>
  <Notes>10</Notes>
  <HiddenSlides>0</HiddenSlides>
  <MMClips>27</MMClips>
  <ScaleCrop>false</ScaleCrop>
  <HeadingPairs>
    <vt:vector size="6" baseType="variant">
      <vt:variant>
        <vt:lpstr>Verwendete Schriftarten</vt:lpstr>
      </vt:variant>
      <vt:variant>
        <vt:i4>7</vt:i4>
      </vt:variant>
      <vt:variant>
        <vt:lpstr>Design</vt:lpstr>
      </vt:variant>
      <vt:variant>
        <vt:i4>16</vt:i4>
      </vt:variant>
      <vt:variant>
        <vt:lpstr>Folientitel</vt:lpstr>
      </vt:variant>
      <vt:variant>
        <vt:i4>36</vt:i4>
      </vt:variant>
    </vt:vector>
  </HeadingPairs>
  <TitlesOfParts>
    <vt:vector size="59" baseType="lpstr">
      <vt:lpstr>Arial</vt:lpstr>
      <vt:lpstr>Cambria Math</vt:lpstr>
      <vt:lpstr>Courier New</vt:lpstr>
      <vt:lpstr>Frutiger LT Com 45 Light</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FernUniversität Hagen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Jessen, Malte</dc:creator>
  <dc:description/>
  <cp:lastModifiedBy>Anne</cp:lastModifiedBy>
  <cp:revision>726</cp:revision>
  <dcterms:created xsi:type="dcterms:W3CDTF">2017-05-29T05:49:40Z</dcterms:created>
  <dcterms:modified xsi:type="dcterms:W3CDTF">2023-03-23T15:27:43Z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Breitbild</vt:lpwstr>
  </property>
  <property fmtid="{D5CDD505-2E9C-101B-9397-08002B2CF9AE}" pid="4" name="Slides">
    <vt:i4>29</vt:i4>
  </property>
</Properties>
</file>